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60" r:id="rId1"/>
  </p:sldMasterIdLst>
  <p:notesMasterIdLst>
    <p:notesMasterId r:id="rId40"/>
  </p:notesMasterIdLst>
  <p:handoutMasterIdLst>
    <p:handoutMasterId r:id="rId41"/>
  </p:handoutMasterIdLst>
  <p:sldIdLst>
    <p:sldId id="256" r:id="rId2"/>
    <p:sldId id="315" r:id="rId3"/>
    <p:sldId id="282" r:id="rId4"/>
    <p:sldId id="259" r:id="rId5"/>
    <p:sldId id="283" r:id="rId6"/>
    <p:sldId id="284" r:id="rId7"/>
    <p:sldId id="324" r:id="rId8"/>
    <p:sldId id="325" r:id="rId9"/>
    <p:sldId id="326" r:id="rId10"/>
    <p:sldId id="323" r:id="rId11"/>
    <p:sldId id="289" r:id="rId12"/>
    <p:sldId id="290" r:id="rId13"/>
    <p:sldId id="291" r:id="rId14"/>
    <p:sldId id="292" r:id="rId15"/>
    <p:sldId id="293" r:id="rId16"/>
    <p:sldId id="294" r:id="rId17"/>
    <p:sldId id="295" r:id="rId18"/>
    <p:sldId id="301" r:id="rId19"/>
    <p:sldId id="308" r:id="rId20"/>
    <p:sldId id="302" r:id="rId21"/>
    <p:sldId id="307" r:id="rId22"/>
    <p:sldId id="322" r:id="rId23"/>
    <p:sldId id="300" r:id="rId24"/>
    <p:sldId id="327" r:id="rId25"/>
    <p:sldId id="319" r:id="rId26"/>
    <p:sldId id="318" r:id="rId27"/>
    <p:sldId id="299" r:id="rId28"/>
    <p:sldId id="321" r:id="rId29"/>
    <p:sldId id="309" r:id="rId30"/>
    <p:sldId id="328" r:id="rId31"/>
    <p:sldId id="330" r:id="rId32"/>
    <p:sldId id="331" r:id="rId33"/>
    <p:sldId id="332" r:id="rId34"/>
    <p:sldId id="333" r:id="rId35"/>
    <p:sldId id="334" r:id="rId36"/>
    <p:sldId id="320" r:id="rId37"/>
    <p:sldId id="317" r:id="rId38"/>
    <p:sldId id="329" r:id="rId39"/>
  </p:sldIdLst>
  <p:sldSz cx="9144000" cy="6858000" type="screen4x3"/>
  <p:notesSz cx="6858000" cy="9144000"/>
  <p:embeddedFontLst>
    <p:embeddedFont>
      <p:font typeface="Calibri" panose="020F0502020204030204" pitchFamily="34" charset="0"/>
      <p:regular r:id="rId42"/>
      <p:bold r:id="rId43"/>
      <p:italic r:id="rId44"/>
      <p:boldItalic r:id="rId45"/>
    </p:embeddedFont>
    <p:embeddedFont>
      <p:font typeface="Calibri Light" panose="020F0302020204030204" pitchFamily="34" charset="0"/>
      <p:regular r:id="rId46"/>
      <p:italic r:id="rId47"/>
    </p:embeddedFont>
    <p:embeddedFont>
      <p:font typeface="Cavolini" panose="03000502040302020204" pitchFamily="66" charset="0"/>
      <p:regular r:id="rId48"/>
      <p:bold r:id="rId49"/>
      <p:italic r:id="rId50"/>
      <p:boldItalic r:id="rId51"/>
    </p:embeddedFont>
    <p:embeddedFont>
      <p:font typeface="Mangal" panose="02040503050203030202" pitchFamily="18" charset="0"/>
      <p:regular r:id="rId52"/>
      <p:bold r:id="rId53"/>
    </p:embeddedFont>
    <p:embeddedFont>
      <p:font typeface="Open Sans" panose="020B0606030504020204" pitchFamily="34" charset="0"/>
      <p:regular r:id="rId54"/>
      <p:bold r:id="rId55"/>
      <p:italic r:id="rId56"/>
      <p:boldItalic r:id="rId57"/>
    </p:embeddedFont>
    <p:embeddedFont>
      <p:font typeface="Open Sans Light" panose="020B0306030504020204" pitchFamily="34" charset="0"/>
      <p:regular r:id="rId58"/>
      <p:italic r:id="rId59"/>
    </p:embeddedFont>
    <p:embeddedFont>
      <p:font typeface="Source Sans Pro" panose="020B0503030403020204" pitchFamily="34" charset="0"/>
      <p:regular r:id="rId60"/>
      <p:bold r:id="rId61"/>
      <p:italic r:id="rId62"/>
      <p:boldItalic r:id="rId63"/>
    </p:embeddedFont>
  </p:embeddedFontLst>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1BB"/>
    <a:srgbClr val="0C0C0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4906" autoAdjust="0"/>
    <p:restoredTop sz="94660"/>
  </p:normalViewPr>
  <p:slideViewPr>
    <p:cSldViewPr snapToGrid="0">
      <p:cViewPr varScale="1">
        <p:scale>
          <a:sx n="111" d="100"/>
          <a:sy n="111" d="100"/>
        </p:scale>
        <p:origin x="1212" y="78"/>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71" d="100"/>
          <a:sy n="71" d="100"/>
        </p:scale>
        <p:origin x="3222" y="7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1.fntdata"/><Relationship Id="rId47" Type="http://schemas.openxmlformats.org/officeDocument/2006/relationships/font" Target="fonts/font6.fntdata"/><Relationship Id="rId50" Type="http://schemas.openxmlformats.org/officeDocument/2006/relationships/font" Target="fonts/font9.fntdata"/><Relationship Id="rId55" Type="http://schemas.openxmlformats.org/officeDocument/2006/relationships/font" Target="fonts/font14.fntdata"/><Relationship Id="rId63" Type="http://schemas.openxmlformats.org/officeDocument/2006/relationships/font" Target="fonts/font22.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font" Target="fonts/font4.fntdata"/><Relationship Id="rId53" Type="http://schemas.openxmlformats.org/officeDocument/2006/relationships/font" Target="fonts/font12.fntdata"/><Relationship Id="rId58" Type="http://schemas.openxmlformats.org/officeDocument/2006/relationships/font" Target="fonts/font17.fntdata"/><Relationship Id="rId66"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8.fntdata"/><Relationship Id="rId57" Type="http://schemas.openxmlformats.org/officeDocument/2006/relationships/font" Target="fonts/font16.fntdata"/><Relationship Id="rId61" Type="http://schemas.openxmlformats.org/officeDocument/2006/relationships/font" Target="fonts/font20.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3.fntdata"/><Relationship Id="rId52" Type="http://schemas.openxmlformats.org/officeDocument/2006/relationships/font" Target="fonts/font11.fntdata"/><Relationship Id="rId60" Type="http://schemas.openxmlformats.org/officeDocument/2006/relationships/font" Target="fonts/font19.fntdata"/><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2.fntdata"/><Relationship Id="rId48" Type="http://schemas.openxmlformats.org/officeDocument/2006/relationships/font" Target="fonts/font7.fntdata"/><Relationship Id="rId56" Type="http://schemas.openxmlformats.org/officeDocument/2006/relationships/font" Target="fonts/font15.fntdata"/><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font" Target="fonts/font10.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5.fntdata"/><Relationship Id="rId59" Type="http://schemas.openxmlformats.org/officeDocument/2006/relationships/font" Target="fonts/font18.fntdata"/><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handoutMaster" Target="handoutMasters/handoutMaster1.xml"/><Relationship Id="rId54" Type="http://schemas.openxmlformats.org/officeDocument/2006/relationships/font" Target="fonts/font13.fntdata"/><Relationship Id="rId62" Type="http://schemas.openxmlformats.org/officeDocument/2006/relationships/font" Target="fonts/font21.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C1D8630-9237-4BE7-9AFA-F1C8E44CEE44}" type="datetimeFigureOut">
              <a:rPr lang="it-IT" smtClean="0"/>
              <a:t>29/03/2023</a:t>
            </a:fld>
            <a:endParaRPr lang="it-IT"/>
          </a:p>
        </p:txBody>
      </p:sp>
      <p:sp>
        <p:nvSpPr>
          <p:cNvPr id="4" name="Segnaposto piè di pagina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5" name="Segnaposto numero diapositiva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ED67E5A-45CA-4EDD-AEBA-067149AFF583}" type="slidenum">
              <a:rPr lang="it-IT" smtClean="0"/>
              <a:t>‹N›</a:t>
            </a:fld>
            <a:endParaRPr lang="it-IT"/>
          </a:p>
        </p:txBody>
      </p:sp>
    </p:spTree>
    <p:extLst>
      <p:ext uri="{BB962C8B-B14F-4D97-AF65-F5344CB8AC3E}">
        <p14:creationId xmlns:p14="http://schemas.microsoft.com/office/powerpoint/2010/main" val="2693379948"/>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B3F9ACC-C21F-4FB7-9E0A-95AB9ECDE2E6}" type="datetimeFigureOut">
              <a:rPr lang="it-IT" smtClean="0"/>
              <a:t>29/03/2023</a:t>
            </a:fld>
            <a:endParaRPr lang="it-IT"/>
          </a:p>
        </p:txBody>
      </p:sp>
      <p:sp>
        <p:nvSpPr>
          <p:cNvPr id="4" name="Segnaposto immagine diapositiva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994DCD6-DEC0-4D63-A891-EB2CCC98DDA2}" type="slidenum">
              <a:rPr lang="it-IT" smtClean="0"/>
              <a:t>‹N›</a:t>
            </a:fld>
            <a:endParaRPr lang="it-IT"/>
          </a:p>
        </p:txBody>
      </p:sp>
    </p:spTree>
    <p:extLst>
      <p:ext uri="{BB962C8B-B14F-4D97-AF65-F5344CB8AC3E}">
        <p14:creationId xmlns:p14="http://schemas.microsoft.com/office/powerpoint/2010/main" val="4151577077"/>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Tree>
    <p:extLst>
      <p:ext uri="{BB962C8B-B14F-4D97-AF65-F5344CB8AC3E}">
        <p14:creationId xmlns:p14="http://schemas.microsoft.com/office/powerpoint/2010/main" val="38631459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Tree>
    <p:extLst>
      <p:ext uri="{BB962C8B-B14F-4D97-AF65-F5344CB8AC3E}">
        <p14:creationId xmlns:p14="http://schemas.microsoft.com/office/powerpoint/2010/main" val="98005256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olo presentazione sfondo blu">
    <p:spTree>
      <p:nvGrpSpPr>
        <p:cNvPr id="1" name=""/>
        <p:cNvGrpSpPr/>
        <p:nvPr/>
      </p:nvGrpSpPr>
      <p:grpSpPr>
        <a:xfrm>
          <a:off x="0" y="0"/>
          <a:ext cx="0" cy="0"/>
          <a:chOff x="0" y="0"/>
          <a:chExt cx="0" cy="0"/>
        </a:xfrm>
      </p:grpSpPr>
      <p:pic>
        <p:nvPicPr>
          <p:cNvPr id="18" name="Immagine 1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8" name="Immagin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525880" y="6202505"/>
            <a:ext cx="1143000" cy="292100"/>
          </a:xfrm>
          <a:prstGeom prst="rect">
            <a:avLst/>
          </a:prstGeom>
        </p:spPr>
      </p:pic>
      <p:pic>
        <p:nvPicPr>
          <p:cNvPr id="9" name="Immagine 8"/>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70630" y="6133792"/>
            <a:ext cx="571500" cy="38100"/>
          </a:xfrm>
          <a:prstGeom prst="rect">
            <a:avLst/>
          </a:prstGeom>
        </p:spPr>
      </p:pic>
      <p:sp>
        <p:nvSpPr>
          <p:cNvPr id="11" name="Title 1"/>
          <p:cNvSpPr>
            <a:spLocks noGrp="1"/>
          </p:cNvSpPr>
          <p:nvPr>
            <p:ph type="ctrTitle" hasCustomPrompt="1"/>
          </p:nvPr>
        </p:nvSpPr>
        <p:spPr>
          <a:xfrm>
            <a:off x="470630" y="1613619"/>
            <a:ext cx="8198250" cy="1095292"/>
          </a:xfrm>
          <a:prstGeom prst="rect">
            <a:avLst/>
          </a:prstGeom>
        </p:spPr>
        <p:txBody>
          <a:bodyPr/>
          <a:lstStyle>
            <a:lvl1pPr algn="l">
              <a:lnSpc>
                <a:spcPct val="120000"/>
              </a:lnSpc>
              <a:defRPr sz="6500" b="1" i="0" baseline="0">
                <a:solidFill>
                  <a:schemeClr val="bg1"/>
                </a:solidFill>
                <a:latin typeface="Open Sans" charset="0"/>
                <a:ea typeface="Open Sans" charset="0"/>
                <a:cs typeface="Open Sans" charset="0"/>
              </a:defRPr>
            </a:lvl1pPr>
          </a:lstStyle>
          <a:p>
            <a:r>
              <a:rPr lang="en-US"/>
              <a:t>Titolo</a:t>
            </a:r>
            <a:endParaRPr lang="it-IT" dirty="0"/>
          </a:p>
        </p:txBody>
      </p:sp>
      <p:sp>
        <p:nvSpPr>
          <p:cNvPr id="5" name="Segnaposto testo 4"/>
          <p:cNvSpPr>
            <a:spLocks noGrp="1"/>
          </p:cNvSpPr>
          <p:nvPr>
            <p:ph type="body" sz="quarter" idx="10" hasCustomPrompt="1"/>
          </p:nvPr>
        </p:nvSpPr>
        <p:spPr>
          <a:xfrm>
            <a:off x="470630" y="2893560"/>
            <a:ext cx="8198708" cy="1091585"/>
          </a:xfrm>
          <a:prstGeom prst="rect">
            <a:avLst/>
          </a:prstGeom>
        </p:spPr>
        <p:txBody>
          <a:bodyPr/>
          <a:lstStyle>
            <a:lvl1pPr marL="0" indent="0">
              <a:lnSpc>
                <a:spcPct val="120000"/>
              </a:lnSpc>
              <a:buNone/>
              <a:defRPr sz="3600" b="0" baseline="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lvl="0"/>
            <a:r>
              <a:rPr lang="it-IT"/>
              <a:t>Sottotitolo facoltativo (*)</a:t>
            </a:r>
          </a:p>
        </p:txBody>
      </p:sp>
      <p:sp>
        <p:nvSpPr>
          <p:cNvPr id="14" name="Segnaposto piè di pagina 5"/>
          <p:cNvSpPr>
            <a:spLocks noGrp="1"/>
          </p:cNvSpPr>
          <p:nvPr>
            <p:ph type="ftr" sz="quarter" idx="11"/>
          </p:nvPr>
        </p:nvSpPr>
        <p:spPr>
          <a:xfrm>
            <a:off x="366122" y="6286803"/>
            <a:ext cx="7196162" cy="519112"/>
          </a:xfrm>
          <a:prstGeom prst="rect">
            <a:avLst/>
          </a:prstGeom>
        </p:spPr>
        <p:txBody>
          <a:bodyPr/>
          <a:lstStyle>
            <a:lvl1pPr algn="l">
              <a:defRPr sz="150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a:defRPr/>
            </a:pPr>
            <a:r>
              <a:rPr lang="en-US" altLang="en-US"/>
              <a:t>Layout i3 per presentazioni</a:t>
            </a:r>
            <a:endParaRPr lang="en-US" altLang="en-US" dirty="0"/>
          </a:p>
        </p:txBody>
      </p:sp>
    </p:spTree>
    <p:extLst>
      <p:ext uri="{BB962C8B-B14F-4D97-AF65-F5344CB8AC3E}">
        <p14:creationId xmlns:p14="http://schemas.microsoft.com/office/powerpoint/2010/main" val="25658084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it">
    <p:spTree>
      <p:nvGrpSpPr>
        <p:cNvPr id="1" name=""/>
        <p:cNvGrpSpPr/>
        <p:nvPr/>
      </p:nvGrpSpPr>
      <p:grpSpPr>
        <a:xfrm>
          <a:off x="0" y="0"/>
          <a:ext cx="0" cy="0"/>
          <a:chOff x="0" y="0"/>
          <a:chExt cx="0" cy="0"/>
        </a:xfrm>
      </p:grpSpPr>
      <p:pic>
        <p:nvPicPr>
          <p:cNvPr id="13" name="Immagin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25880" y="6202505"/>
            <a:ext cx="1141043" cy="291600"/>
          </a:xfrm>
          <a:prstGeom prst="rect">
            <a:avLst/>
          </a:prstGeom>
        </p:spPr>
      </p:pic>
      <p:pic>
        <p:nvPicPr>
          <p:cNvPr id="14" name="Immagine 1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70630" y="6130770"/>
            <a:ext cx="571500" cy="38100"/>
          </a:xfrm>
          <a:prstGeom prst="rect">
            <a:avLst/>
          </a:prstGeom>
        </p:spPr>
      </p:pic>
      <p:sp>
        <p:nvSpPr>
          <p:cNvPr id="15" name="Segnaposto piè di pagina 5"/>
          <p:cNvSpPr>
            <a:spLocks noGrp="1"/>
          </p:cNvSpPr>
          <p:nvPr>
            <p:ph type="ftr" sz="quarter" idx="10"/>
          </p:nvPr>
        </p:nvSpPr>
        <p:spPr>
          <a:xfrm>
            <a:off x="366122" y="6286803"/>
            <a:ext cx="7196162" cy="519112"/>
          </a:xfrm>
          <a:prstGeom prst="rect">
            <a:avLst/>
          </a:prstGeom>
        </p:spPr>
        <p:txBody>
          <a:bodyPr/>
          <a:lstStyle>
            <a:lvl1pPr algn="l">
              <a:defRPr sz="1500" baseline="0">
                <a:solidFill>
                  <a:srgbClr val="ADAFB4"/>
                </a:solidFill>
                <a:latin typeface="Open Sans" panose="020B0606030504020204" pitchFamily="34" charset="0"/>
                <a:ea typeface="Open Sans" panose="020B0606030504020204" pitchFamily="34" charset="0"/>
                <a:cs typeface="Open Sans" panose="020B0606030504020204" pitchFamily="34" charset="0"/>
              </a:defRPr>
            </a:lvl1pPr>
          </a:lstStyle>
          <a:p>
            <a:pPr>
              <a:defRPr/>
            </a:pPr>
            <a:r>
              <a:rPr lang="en-US" altLang="en-US"/>
              <a:t>Layout i3 per presentazioni</a:t>
            </a:r>
            <a:endParaRPr lang="en-US" altLang="en-US" dirty="0"/>
          </a:p>
        </p:txBody>
      </p:sp>
      <p:sp>
        <p:nvSpPr>
          <p:cNvPr id="8" name="Segnaposto testo 7"/>
          <p:cNvSpPr>
            <a:spLocks noGrp="1"/>
          </p:cNvSpPr>
          <p:nvPr>
            <p:ph type="body" sz="quarter" idx="12" hasCustomPrompt="1"/>
          </p:nvPr>
        </p:nvSpPr>
        <p:spPr>
          <a:xfrm>
            <a:off x="469900" y="1624165"/>
            <a:ext cx="8196263" cy="1064443"/>
          </a:xfrm>
          <a:prstGeom prst="rect">
            <a:avLst/>
          </a:prstGeom>
        </p:spPr>
        <p:txBody>
          <a:bodyPr/>
          <a:lstStyle>
            <a:lvl1pPr marL="0" indent="0">
              <a:lnSpc>
                <a:spcPct val="120000"/>
              </a:lnSpc>
              <a:buFont typeface="Arial" panose="020B0604020202020204" pitchFamily="34" charset="0"/>
              <a:buNone/>
              <a:defRPr sz="5400" i="1">
                <a:solidFill>
                  <a:srgbClr val="0061BB"/>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marL="0" indent="0">
              <a:buFont typeface="Arial" panose="020B0604020202020204" pitchFamily="34" charset="0"/>
              <a:buNone/>
            </a:pPr>
            <a:r>
              <a:rPr lang="it-IT" sz="5400" b="0" i="1" kern="1200">
                <a:solidFill>
                  <a:srgbClr val="0061BB"/>
                </a:solidFill>
                <a:effectLst/>
                <a:latin typeface="Open Sans Light" panose="020B0306030504020204" pitchFamily="34" charset="0"/>
                <a:ea typeface="Open Sans Light" panose="020B0306030504020204" pitchFamily="34" charset="0"/>
                <a:cs typeface="Open Sans Light" panose="020B0306030504020204" pitchFamily="34" charset="0"/>
              </a:rPr>
              <a:t>«Cit.</a:t>
            </a:r>
            <a:r>
              <a:rPr lang="it-IT" sz="5400" b="0" i="1" kern="1200" baseline="0">
                <a:solidFill>
                  <a:srgbClr val="0061BB"/>
                </a:solidFill>
                <a:effectLst/>
                <a:latin typeface="Open Sans Light" panose="020B0306030504020204" pitchFamily="34" charset="0"/>
                <a:ea typeface="Open Sans Light" panose="020B0306030504020204" pitchFamily="34" charset="0"/>
                <a:cs typeface="Open Sans Light" panose="020B0306030504020204" pitchFamily="34" charset="0"/>
              </a:rPr>
              <a:t> l</a:t>
            </a:r>
            <a:r>
              <a:rPr lang="it-IT" sz="5400" b="0" i="1" kern="1200">
                <a:solidFill>
                  <a:srgbClr val="0061BB"/>
                </a:solidFill>
                <a:effectLst/>
                <a:latin typeface="Open Sans Light" panose="020B0306030504020204" pitchFamily="34" charset="0"/>
                <a:ea typeface="Open Sans Light" panose="020B0306030504020204" pitchFamily="34" charset="0"/>
                <a:cs typeface="Open Sans Light" panose="020B0306030504020204" pitchFamily="34" charset="0"/>
              </a:rPr>
              <a:t>a forma non deve andare oltre</a:t>
            </a:r>
            <a:r>
              <a:rPr lang="it-IT" sz="5400" b="0" i="1" kern="1200" baseline="0">
                <a:solidFill>
                  <a:srgbClr val="0061BB"/>
                </a:solidFill>
                <a:effectLst/>
                <a:latin typeface="Open Sans Light" panose="020B0306030504020204" pitchFamily="34" charset="0"/>
                <a:ea typeface="Open Sans Light" panose="020B0306030504020204" pitchFamily="34" charset="0"/>
                <a:cs typeface="Open Sans Light" panose="020B0306030504020204" pitchFamily="34" charset="0"/>
              </a:rPr>
              <a:t> </a:t>
            </a:r>
            <a:r>
              <a:rPr lang="it-IT" sz="5400" b="0" i="1" kern="1200">
                <a:solidFill>
                  <a:srgbClr val="0061BB"/>
                </a:solidFill>
                <a:effectLst/>
                <a:latin typeface="Open Sans Light" panose="020B0306030504020204" pitchFamily="34" charset="0"/>
                <a:ea typeface="Open Sans Light" panose="020B0306030504020204" pitchFamily="34" charset="0"/>
                <a:cs typeface="Open Sans Light" panose="020B0306030504020204" pitchFamily="34" charset="0"/>
              </a:rPr>
              <a:t>la sua funzione»</a:t>
            </a:r>
            <a:endParaRPr lang="it-IT" sz="5400" i="1" baseline="0">
              <a:solidFill>
                <a:srgbClr val="0061BB"/>
              </a:solidFill>
              <a:latin typeface="Open Sans Light" panose="020B0306030504020204" pitchFamily="34" charset="0"/>
              <a:ea typeface="Open Sans Light" panose="020B0306030504020204" pitchFamily="34" charset="0"/>
              <a:cs typeface="Open Sans Light" panose="020B0306030504020204" pitchFamily="34" charset="0"/>
            </a:endParaRPr>
          </a:p>
        </p:txBody>
      </p:sp>
    </p:spTree>
    <p:extLst>
      <p:ext uri="{BB962C8B-B14F-4D97-AF65-F5344CB8AC3E}">
        <p14:creationId xmlns:p14="http://schemas.microsoft.com/office/powerpoint/2010/main" val="15261093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 immaigne di sfondo">
    <p:bg>
      <p:bgRef idx="1001">
        <a:schemeClr val="bg2"/>
      </p:bgRef>
    </p:bg>
    <p:spTree>
      <p:nvGrpSpPr>
        <p:cNvPr id="1" name=""/>
        <p:cNvGrpSpPr/>
        <p:nvPr/>
      </p:nvGrpSpPr>
      <p:grpSpPr>
        <a:xfrm>
          <a:off x="0" y="0"/>
          <a:ext cx="0" cy="0"/>
          <a:chOff x="0" y="0"/>
          <a:chExt cx="0" cy="0"/>
        </a:xfrm>
      </p:grpSpPr>
      <p:pic>
        <p:nvPicPr>
          <p:cNvPr id="19" name="Immagine 1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6" name="Segnaposto immagine 15"/>
          <p:cNvSpPr>
            <a:spLocks noGrp="1"/>
          </p:cNvSpPr>
          <p:nvPr>
            <p:ph type="pic" sz="quarter" idx="12"/>
          </p:nvPr>
        </p:nvSpPr>
        <p:spPr>
          <a:xfrm>
            <a:off x="0" y="0"/>
            <a:ext cx="9144000" cy="6858000"/>
          </a:xfrm>
          <a:prstGeom prst="rect">
            <a:avLst/>
          </a:prstGeom>
        </p:spPr>
        <p:txBody>
          <a:bodyPr/>
          <a:lstStyle/>
          <a:p>
            <a:endParaRPr lang="it-IT"/>
          </a:p>
        </p:txBody>
      </p:sp>
      <p:pic>
        <p:nvPicPr>
          <p:cNvPr id="8" name="Immagin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525880" y="6202505"/>
            <a:ext cx="1143000" cy="292100"/>
          </a:xfrm>
          <a:prstGeom prst="rect">
            <a:avLst/>
          </a:prstGeom>
        </p:spPr>
      </p:pic>
      <p:pic>
        <p:nvPicPr>
          <p:cNvPr id="9" name="Immagine 8"/>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70630" y="6133792"/>
            <a:ext cx="571500" cy="38100"/>
          </a:xfrm>
          <a:prstGeom prst="rect">
            <a:avLst/>
          </a:prstGeom>
        </p:spPr>
      </p:pic>
      <p:sp>
        <p:nvSpPr>
          <p:cNvPr id="12" name="Segnaposto piè di pagina 5"/>
          <p:cNvSpPr>
            <a:spLocks noGrp="1"/>
          </p:cNvSpPr>
          <p:nvPr>
            <p:ph type="ftr" sz="quarter" idx="10"/>
          </p:nvPr>
        </p:nvSpPr>
        <p:spPr>
          <a:xfrm>
            <a:off x="366122" y="6286803"/>
            <a:ext cx="7196162" cy="519112"/>
          </a:xfrm>
          <a:prstGeom prst="rect">
            <a:avLst/>
          </a:prstGeom>
        </p:spPr>
        <p:txBody>
          <a:bodyPr/>
          <a:lstStyle>
            <a:lvl1pPr algn="l">
              <a:defRPr sz="150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a:defRPr/>
            </a:pPr>
            <a:r>
              <a:rPr lang="en-US" altLang="en-US"/>
              <a:t>Layout i3 per presentazioni</a:t>
            </a:r>
            <a:endParaRPr lang="en-US" altLang="en-US" dirty="0"/>
          </a:p>
        </p:txBody>
      </p:sp>
      <p:sp>
        <p:nvSpPr>
          <p:cNvPr id="21" name="Segnaposto testo 20"/>
          <p:cNvSpPr>
            <a:spLocks noGrp="1"/>
          </p:cNvSpPr>
          <p:nvPr>
            <p:ph type="body" sz="quarter" idx="13" hasCustomPrompt="1"/>
          </p:nvPr>
        </p:nvSpPr>
        <p:spPr>
          <a:xfrm>
            <a:off x="472281" y="395643"/>
            <a:ext cx="8199438" cy="1050925"/>
          </a:xfrm>
          <a:prstGeom prst="rect">
            <a:avLst/>
          </a:prstGeom>
        </p:spPr>
        <p:txBody>
          <a:bodyPr/>
          <a:lstStyle>
            <a:lvl1pPr marL="0" indent="0">
              <a:buFont typeface="Arial" panose="020B0604020202020204" pitchFamily="34" charset="0"/>
              <a:buNone/>
              <a:defRPr sz="5400" i="1" baseline="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marL="0" indent="0">
              <a:buFont typeface="Arial" panose="020B0604020202020204" pitchFamily="34" charset="0"/>
              <a:buNone/>
            </a:pPr>
            <a:r>
              <a:rPr lang="it-IT" sz="5400" b="0" i="1" kern="1200">
                <a:solidFill>
                  <a:schemeClr val="bg1"/>
                </a:solidFill>
                <a:effectLst/>
                <a:latin typeface="Open Sans Light" panose="020B0306030504020204" pitchFamily="34" charset="0"/>
                <a:ea typeface="Open Sans Light" panose="020B0306030504020204" pitchFamily="34" charset="0"/>
                <a:cs typeface="Open Sans Light" panose="020B0306030504020204" pitchFamily="34" charset="0"/>
              </a:rPr>
              <a:t>«Slide</a:t>
            </a:r>
            <a:r>
              <a:rPr lang="it-IT" sz="5400" b="0" i="1" kern="1200" baseline="0">
                <a:solidFill>
                  <a:schemeClr val="bg1"/>
                </a:solidFill>
                <a:effectLst/>
                <a:latin typeface="Open Sans Light" panose="020B0306030504020204" pitchFamily="34" charset="0"/>
                <a:ea typeface="Open Sans Light" panose="020B0306030504020204" pitchFamily="34" charset="0"/>
                <a:cs typeface="Open Sans Light" panose="020B0306030504020204" pitchFamily="34" charset="0"/>
              </a:rPr>
              <a:t> per immagini di sfondo + pannello opacizzato per mantenere la leggibilità del testo</a:t>
            </a:r>
            <a:r>
              <a:rPr lang="it-IT" sz="5400" b="0" i="1" kern="1200">
                <a:solidFill>
                  <a:schemeClr val="bg1"/>
                </a:solidFill>
                <a:effectLst/>
                <a:latin typeface="Open Sans Light" panose="020B0306030504020204" pitchFamily="34" charset="0"/>
                <a:ea typeface="Open Sans Light" panose="020B0306030504020204" pitchFamily="34" charset="0"/>
                <a:cs typeface="Open Sans Light" panose="020B0306030504020204" pitchFamily="34" charset="0"/>
              </a:rPr>
              <a:t>»</a:t>
            </a:r>
            <a:endParaRPr lang="it-IT" sz="5400" i="1" baseline="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Tree>
    <p:extLst>
      <p:ext uri="{BB962C8B-B14F-4D97-AF65-F5344CB8AC3E}">
        <p14:creationId xmlns:p14="http://schemas.microsoft.com/office/powerpoint/2010/main" val="4129480510"/>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olo presentazione sfondo bianco">
    <p:spTree>
      <p:nvGrpSpPr>
        <p:cNvPr id="1" name=""/>
        <p:cNvGrpSpPr/>
        <p:nvPr/>
      </p:nvGrpSpPr>
      <p:grpSpPr>
        <a:xfrm>
          <a:off x="0" y="0"/>
          <a:ext cx="0" cy="0"/>
          <a:chOff x="0" y="0"/>
          <a:chExt cx="0" cy="0"/>
        </a:xfrm>
      </p:grpSpPr>
      <p:pic>
        <p:nvPicPr>
          <p:cNvPr id="13" name="Immagin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25880" y="6202505"/>
            <a:ext cx="1141043" cy="291600"/>
          </a:xfrm>
          <a:prstGeom prst="rect">
            <a:avLst/>
          </a:prstGeom>
        </p:spPr>
      </p:pic>
      <p:pic>
        <p:nvPicPr>
          <p:cNvPr id="14" name="Immagine 1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70630" y="6130770"/>
            <a:ext cx="571500" cy="38100"/>
          </a:xfrm>
          <a:prstGeom prst="rect">
            <a:avLst/>
          </a:prstGeom>
        </p:spPr>
      </p:pic>
      <p:sp>
        <p:nvSpPr>
          <p:cNvPr id="15" name="Segnaposto piè di pagina 5"/>
          <p:cNvSpPr>
            <a:spLocks noGrp="1"/>
          </p:cNvSpPr>
          <p:nvPr>
            <p:ph type="ftr" sz="quarter" idx="10"/>
          </p:nvPr>
        </p:nvSpPr>
        <p:spPr>
          <a:xfrm>
            <a:off x="366122" y="6286803"/>
            <a:ext cx="7196162" cy="519112"/>
          </a:xfrm>
          <a:prstGeom prst="rect">
            <a:avLst/>
          </a:prstGeom>
        </p:spPr>
        <p:txBody>
          <a:bodyPr/>
          <a:lstStyle>
            <a:lvl1pPr algn="l">
              <a:defRPr sz="1500" baseline="0">
                <a:solidFill>
                  <a:srgbClr val="ADAFB4"/>
                </a:solidFill>
                <a:latin typeface="Open Sans" panose="020B0606030504020204" pitchFamily="34" charset="0"/>
                <a:ea typeface="Open Sans" panose="020B0606030504020204" pitchFamily="34" charset="0"/>
                <a:cs typeface="Open Sans" panose="020B0606030504020204" pitchFamily="34" charset="0"/>
              </a:defRPr>
            </a:lvl1pPr>
          </a:lstStyle>
          <a:p>
            <a:pPr>
              <a:defRPr/>
            </a:pPr>
            <a:r>
              <a:rPr lang="en-US" altLang="en-US"/>
              <a:t>Layout i3 per presentazioni</a:t>
            </a:r>
            <a:endParaRPr lang="en-US" altLang="en-US" dirty="0"/>
          </a:p>
        </p:txBody>
      </p:sp>
      <p:sp>
        <p:nvSpPr>
          <p:cNvPr id="18" name="Title 1"/>
          <p:cNvSpPr>
            <a:spLocks noGrp="1"/>
          </p:cNvSpPr>
          <p:nvPr>
            <p:ph type="ctrTitle" hasCustomPrompt="1"/>
          </p:nvPr>
        </p:nvSpPr>
        <p:spPr>
          <a:xfrm>
            <a:off x="470630" y="1613618"/>
            <a:ext cx="8198250" cy="1088639"/>
          </a:xfrm>
          <a:prstGeom prst="rect">
            <a:avLst/>
          </a:prstGeom>
        </p:spPr>
        <p:txBody>
          <a:bodyPr/>
          <a:lstStyle>
            <a:lvl1pPr algn="l">
              <a:lnSpc>
                <a:spcPct val="120000"/>
              </a:lnSpc>
              <a:defRPr sz="6500" b="1" i="0" baseline="0">
                <a:solidFill>
                  <a:srgbClr val="0061BB"/>
                </a:solidFill>
                <a:latin typeface="Open Sans" charset="0"/>
                <a:ea typeface="Open Sans" charset="0"/>
                <a:cs typeface="Open Sans" charset="0"/>
              </a:defRPr>
            </a:lvl1pPr>
          </a:lstStyle>
          <a:p>
            <a:r>
              <a:rPr lang="en-US"/>
              <a:t>Titolo</a:t>
            </a:r>
            <a:endParaRPr lang="it-IT" dirty="0"/>
          </a:p>
        </p:txBody>
      </p:sp>
      <p:sp>
        <p:nvSpPr>
          <p:cNvPr id="8" name="Segnaposto testo 4"/>
          <p:cNvSpPr>
            <a:spLocks noGrp="1"/>
          </p:cNvSpPr>
          <p:nvPr>
            <p:ph type="body" sz="quarter" idx="11" hasCustomPrompt="1"/>
          </p:nvPr>
        </p:nvSpPr>
        <p:spPr>
          <a:xfrm>
            <a:off x="470630" y="2893560"/>
            <a:ext cx="8198708" cy="1091585"/>
          </a:xfrm>
          <a:prstGeom prst="rect">
            <a:avLst/>
          </a:prstGeom>
        </p:spPr>
        <p:txBody>
          <a:bodyPr/>
          <a:lstStyle>
            <a:lvl1pPr marL="0" indent="0">
              <a:lnSpc>
                <a:spcPct val="120000"/>
              </a:lnSpc>
              <a:buNone/>
              <a:defRPr sz="3600" b="0" baseline="0">
                <a:solidFill>
                  <a:srgbClr val="0061BB"/>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lvl="0"/>
            <a:r>
              <a:rPr lang="it-IT"/>
              <a:t>Sottotitolo facoltativo (*)</a:t>
            </a:r>
          </a:p>
        </p:txBody>
      </p:sp>
    </p:spTree>
    <p:extLst>
      <p:ext uri="{BB962C8B-B14F-4D97-AF65-F5344CB8AC3E}">
        <p14:creationId xmlns:p14="http://schemas.microsoft.com/office/powerpoint/2010/main" val="35338626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olo sezione sf. blu">
    <p:spTree>
      <p:nvGrpSpPr>
        <p:cNvPr id="1" name=""/>
        <p:cNvGrpSpPr/>
        <p:nvPr/>
      </p:nvGrpSpPr>
      <p:grpSpPr>
        <a:xfrm>
          <a:off x="0" y="0"/>
          <a:ext cx="0" cy="0"/>
          <a:chOff x="0" y="0"/>
          <a:chExt cx="0" cy="0"/>
        </a:xfrm>
      </p:grpSpPr>
      <p:pic>
        <p:nvPicPr>
          <p:cNvPr id="18" name="Immagine 1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8" name="Immagin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525880" y="6202505"/>
            <a:ext cx="1143000" cy="292100"/>
          </a:xfrm>
          <a:prstGeom prst="rect">
            <a:avLst/>
          </a:prstGeom>
        </p:spPr>
      </p:pic>
      <p:pic>
        <p:nvPicPr>
          <p:cNvPr id="9" name="Immagine 8"/>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70630" y="6133792"/>
            <a:ext cx="571500" cy="38100"/>
          </a:xfrm>
          <a:prstGeom prst="rect">
            <a:avLst/>
          </a:prstGeom>
        </p:spPr>
      </p:pic>
      <p:sp>
        <p:nvSpPr>
          <p:cNvPr id="11" name="Title 1"/>
          <p:cNvSpPr>
            <a:spLocks noGrp="1"/>
          </p:cNvSpPr>
          <p:nvPr>
            <p:ph type="ctrTitle" hasCustomPrompt="1"/>
          </p:nvPr>
        </p:nvSpPr>
        <p:spPr>
          <a:xfrm>
            <a:off x="470630" y="1613619"/>
            <a:ext cx="8198250" cy="1095292"/>
          </a:xfrm>
          <a:prstGeom prst="rect">
            <a:avLst/>
          </a:prstGeom>
        </p:spPr>
        <p:txBody>
          <a:bodyPr/>
          <a:lstStyle>
            <a:lvl1pPr algn="l">
              <a:lnSpc>
                <a:spcPct val="120000"/>
              </a:lnSpc>
              <a:defRPr sz="4800" b="1" i="0" baseline="0">
                <a:solidFill>
                  <a:schemeClr val="bg1"/>
                </a:solidFill>
                <a:latin typeface="Open Sans" charset="0"/>
                <a:ea typeface="Open Sans" charset="0"/>
                <a:cs typeface="Open Sans" charset="0"/>
              </a:defRPr>
            </a:lvl1pPr>
          </a:lstStyle>
          <a:p>
            <a:r>
              <a:rPr lang="en-US"/>
              <a:t>Titolo sezione</a:t>
            </a:r>
            <a:endParaRPr lang="it-IT" dirty="0"/>
          </a:p>
        </p:txBody>
      </p:sp>
      <p:sp>
        <p:nvSpPr>
          <p:cNvPr id="5" name="Segnaposto testo 4"/>
          <p:cNvSpPr>
            <a:spLocks noGrp="1"/>
          </p:cNvSpPr>
          <p:nvPr>
            <p:ph type="body" sz="quarter" idx="10" hasCustomPrompt="1"/>
          </p:nvPr>
        </p:nvSpPr>
        <p:spPr>
          <a:xfrm>
            <a:off x="470630" y="2893560"/>
            <a:ext cx="8198708" cy="1091585"/>
          </a:xfrm>
          <a:prstGeom prst="rect">
            <a:avLst/>
          </a:prstGeom>
        </p:spPr>
        <p:txBody>
          <a:bodyPr/>
          <a:lstStyle>
            <a:lvl1pPr marL="0" indent="0">
              <a:lnSpc>
                <a:spcPct val="120000"/>
              </a:lnSpc>
              <a:buNone/>
              <a:defRPr sz="2800" b="0" baseline="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lvl="0"/>
            <a:r>
              <a:rPr lang="it-IT"/>
              <a:t>Sottotitolo facoltativo (*)</a:t>
            </a:r>
          </a:p>
        </p:txBody>
      </p:sp>
      <p:sp>
        <p:nvSpPr>
          <p:cNvPr id="14" name="Segnaposto piè di pagina 5"/>
          <p:cNvSpPr>
            <a:spLocks noGrp="1"/>
          </p:cNvSpPr>
          <p:nvPr>
            <p:ph type="ftr" sz="quarter" idx="11"/>
          </p:nvPr>
        </p:nvSpPr>
        <p:spPr>
          <a:xfrm>
            <a:off x="366122" y="6286803"/>
            <a:ext cx="7196162" cy="519112"/>
          </a:xfrm>
          <a:prstGeom prst="rect">
            <a:avLst/>
          </a:prstGeom>
        </p:spPr>
        <p:txBody>
          <a:bodyPr/>
          <a:lstStyle>
            <a:lvl1pPr algn="l">
              <a:defRPr sz="150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a:defRPr/>
            </a:pPr>
            <a:r>
              <a:rPr lang="en-US" altLang="en-US"/>
              <a:t>Layout i3 per presentazioni</a:t>
            </a:r>
            <a:endParaRPr lang="en-US" altLang="en-US" dirty="0"/>
          </a:p>
        </p:txBody>
      </p:sp>
    </p:spTree>
    <p:extLst>
      <p:ext uri="{BB962C8B-B14F-4D97-AF65-F5344CB8AC3E}">
        <p14:creationId xmlns:p14="http://schemas.microsoft.com/office/powerpoint/2010/main" val="24624989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olo sezione sfondo bianco">
    <p:spTree>
      <p:nvGrpSpPr>
        <p:cNvPr id="1" name=""/>
        <p:cNvGrpSpPr/>
        <p:nvPr/>
      </p:nvGrpSpPr>
      <p:grpSpPr>
        <a:xfrm>
          <a:off x="0" y="0"/>
          <a:ext cx="0" cy="0"/>
          <a:chOff x="0" y="0"/>
          <a:chExt cx="0" cy="0"/>
        </a:xfrm>
      </p:grpSpPr>
      <p:pic>
        <p:nvPicPr>
          <p:cNvPr id="13" name="Immagin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25880" y="6202505"/>
            <a:ext cx="1141043" cy="291600"/>
          </a:xfrm>
          <a:prstGeom prst="rect">
            <a:avLst/>
          </a:prstGeom>
        </p:spPr>
      </p:pic>
      <p:pic>
        <p:nvPicPr>
          <p:cNvPr id="14" name="Immagine 1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70630" y="6130770"/>
            <a:ext cx="571500" cy="38100"/>
          </a:xfrm>
          <a:prstGeom prst="rect">
            <a:avLst/>
          </a:prstGeom>
        </p:spPr>
      </p:pic>
      <p:sp>
        <p:nvSpPr>
          <p:cNvPr id="15" name="Segnaposto piè di pagina 5"/>
          <p:cNvSpPr>
            <a:spLocks noGrp="1"/>
          </p:cNvSpPr>
          <p:nvPr>
            <p:ph type="ftr" sz="quarter" idx="10"/>
          </p:nvPr>
        </p:nvSpPr>
        <p:spPr>
          <a:xfrm>
            <a:off x="366122" y="6286803"/>
            <a:ext cx="7196162" cy="519112"/>
          </a:xfrm>
          <a:prstGeom prst="rect">
            <a:avLst/>
          </a:prstGeom>
        </p:spPr>
        <p:txBody>
          <a:bodyPr/>
          <a:lstStyle>
            <a:lvl1pPr algn="l">
              <a:defRPr sz="1500" baseline="0">
                <a:solidFill>
                  <a:srgbClr val="ADAFB4"/>
                </a:solidFill>
                <a:latin typeface="Open Sans" panose="020B0606030504020204" pitchFamily="34" charset="0"/>
                <a:ea typeface="Open Sans" panose="020B0606030504020204" pitchFamily="34" charset="0"/>
                <a:cs typeface="Open Sans" panose="020B0606030504020204" pitchFamily="34" charset="0"/>
              </a:defRPr>
            </a:lvl1pPr>
          </a:lstStyle>
          <a:p>
            <a:pPr>
              <a:defRPr/>
            </a:pPr>
            <a:r>
              <a:rPr lang="en-US" altLang="en-US"/>
              <a:t>Layout i3 per presentazioni</a:t>
            </a:r>
            <a:endParaRPr lang="en-US" altLang="en-US" dirty="0"/>
          </a:p>
        </p:txBody>
      </p:sp>
      <p:sp>
        <p:nvSpPr>
          <p:cNvPr id="18" name="Title 1"/>
          <p:cNvSpPr>
            <a:spLocks noGrp="1"/>
          </p:cNvSpPr>
          <p:nvPr>
            <p:ph type="ctrTitle" hasCustomPrompt="1"/>
          </p:nvPr>
        </p:nvSpPr>
        <p:spPr>
          <a:xfrm>
            <a:off x="470630" y="1613618"/>
            <a:ext cx="8198250" cy="1088639"/>
          </a:xfrm>
          <a:prstGeom prst="rect">
            <a:avLst/>
          </a:prstGeom>
        </p:spPr>
        <p:txBody>
          <a:bodyPr/>
          <a:lstStyle>
            <a:lvl1pPr algn="l">
              <a:lnSpc>
                <a:spcPct val="120000"/>
              </a:lnSpc>
              <a:defRPr sz="4800" b="1" i="0" baseline="0">
                <a:solidFill>
                  <a:srgbClr val="0061BB"/>
                </a:solidFill>
                <a:latin typeface="Open Sans" charset="0"/>
                <a:ea typeface="Open Sans" charset="0"/>
                <a:cs typeface="Open Sans" charset="0"/>
              </a:defRPr>
            </a:lvl1pPr>
          </a:lstStyle>
          <a:p>
            <a:r>
              <a:rPr lang="en-US"/>
              <a:t>Titolo sezione</a:t>
            </a:r>
            <a:endParaRPr lang="it-IT" dirty="0"/>
          </a:p>
        </p:txBody>
      </p:sp>
      <p:sp>
        <p:nvSpPr>
          <p:cNvPr id="8" name="Segnaposto testo 4"/>
          <p:cNvSpPr>
            <a:spLocks noGrp="1"/>
          </p:cNvSpPr>
          <p:nvPr>
            <p:ph type="body" sz="quarter" idx="11" hasCustomPrompt="1"/>
          </p:nvPr>
        </p:nvSpPr>
        <p:spPr>
          <a:xfrm>
            <a:off x="470630" y="2893560"/>
            <a:ext cx="8198708" cy="1091585"/>
          </a:xfrm>
          <a:prstGeom prst="rect">
            <a:avLst/>
          </a:prstGeom>
        </p:spPr>
        <p:txBody>
          <a:bodyPr/>
          <a:lstStyle>
            <a:lvl1pPr marL="0" indent="0">
              <a:lnSpc>
                <a:spcPct val="120000"/>
              </a:lnSpc>
              <a:buNone/>
              <a:defRPr sz="2800" b="0" baseline="0">
                <a:solidFill>
                  <a:srgbClr val="0061BB"/>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lvl="0"/>
            <a:r>
              <a:rPr lang="it-IT"/>
              <a:t>Sottotitolo sezione facoltativo (*)</a:t>
            </a:r>
          </a:p>
        </p:txBody>
      </p:sp>
    </p:spTree>
    <p:extLst>
      <p:ext uri="{BB962C8B-B14F-4D97-AF65-F5344CB8AC3E}">
        <p14:creationId xmlns:p14="http://schemas.microsoft.com/office/powerpoint/2010/main" val="25684533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Elenco puntato">
    <p:spTree>
      <p:nvGrpSpPr>
        <p:cNvPr id="1" name=""/>
        <p:cNvGrpSpPr/>
        <p:nvPr/>
      </p:nvGrpSpPr>
      <p:grpSpPr>
        <a:xfrm>
          <a:off x="0" y="0"/>
          <a:ext cx="0" cy="0"/>
          <a:chOff x="0" y="0"/>
          <a:chExt cx="0" cy="0"/>
        </a:xfrm>
      </p:grpSpPr>
      <p:sp>
        <p:nvSpPr>
          <p:cNvPr id="8" name="Title 1"/>
          <p:cNvSpPr>
            <a:spLocks noGrp="1"/>
          </p:cNvSpPr>
          <p:nvPr>
            <p:ph type="ctrTitle" hasCustomPrompt="1"/>
          </p:nvPr>
        </p:nvSpPr>
        <p:spPr>
          <a:xfrm>
            <a:off x="470630" y="366550"/>
            <a:ext cx="8198250" cy="1127147"/>
          </a:xfrm>
          <a:prstGeom prst="rect">
            <a:avLst/>
          </a:prstGeom>
        </p:spPr>
        <p:txBody>
          <a:bodyPr/>
          <a:lstStyle>
            <a:lvl1pPr algn="l">
              <a:lnSpc>
                <a:spcPct val="120000"/>
              </a:lnSpc>
              <a:defRPr sz="4600" b="1" i="0" baseline="0">
                <a:solidFill>
                  <a:srgbClr val="0061BB"/>
                </a:solidFill>
                <a:latin typeface="Open Sans" charset="0"/>
                <a:ea typeface="Open Sans" charset="0"/>
                <a:cs typeface="Open Sans" charset="0"/>
              </a:defRPr>
            </a:lvl1pPr>
          </a:lstStyle>
          <a:p>
            <a:r>
              <a:rPr lang="en-US"/>
              <a:t>Titolo di pagina</a:t>
            </a:r>
            <a:endParaRPr lang="it-IT" dirty="0"/>
          </a:p>
        </p:txBody>
      </p:sp>
      <p:pic>
        <p:nvPicPr>
          <p:cNvPr id="13" name="Immagin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25880" y="6202505"/>
            <a:ext cx="1141043" cy="291600"/>
          </a:xfrm>
          <a:prstGeom prst="rect">
            <a:avLst/>
          </a:prstGeom>
        </p:spPr>
      </p:pic>
      <p:pic>
        <p:nvPicPr>
          <p:cNvPr id="14" name="Immagine 1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70630" y="6130770"/>
            <a:ext cx="571500" cy="38100"/>
          </a:xfrm>
          <a:prstGeom prst="rect">
            <a:avLst/>
          </a:prstGeom>
        </p:spPr>
      </p:pic>
      <p:sp>
        <p:nvSpPr>
          <p:cNvPr id="15" name="Segnaposto piè di pagina 5"/>
          <p:cNvSpPr>
            <a:spLocks noGrp="1"/>
          </p:cNvSpPr>
          <p:nvPr>
            <p:ph type="ftr" sz="quarter" idx="10"/>
          </p:nvPr>
        </p:nvSpPr>
        <p:spPr>
          <a:xfrm>
            <a:off x="366122" y="6286803"/>
            <a:ext cx="7196162" cy="519112"/>
          </a:xfrm>
          <a:prstGeom prst="rect">
            <a:avLst/>
          </a:prstGeom>
        </p:spPr>
        <p:txBody>
          <a:bodyPr/>
          <a:lstStyle>
            <a:lvl1pPr algn="l">
              <a:defRPr sz="1500" baseline="0">
                <a:solidFill>
                  <a:srgbClr val="ADAFB4"/>
                </a:solidFill>
                <a:latin typeface="Open Sans" panose="020B0606030504020204" pitchFamily="34" charset="0"/>
                <a:ea typeface="Open Sans" panose="020B0606030504020204" pitchFamily="34" charset="0"/>
                <a:cs typeface="Open Sans" panose="020B0606030504020204" pitchFamily="34" charset="0"/>
              </a:defRPr>
            </a:lvl1pPr>
          </a:lstStyle>
          <a:p>
            <a:pPr>
              <a:defRPr/>
            </a:pPr>
            <a:r>
              <a:rPr lang="en-US" altLang="en-US"/>
              <a:t>Layout i3 per presentazioni</a:t>
            </a:r>
            <a:endParaRPr lang="en-US" altLang="en-US" dirty="0"/>
          </a:p>
        </p:txBody>
      </p:sp>
      <p:sp>
        <p:nvSpPr>
          <p:cNvPr id="9" name="Segnaposto testo 8"/>
          <p:cNvSpPr>
            <a:spLocks noGrp="1"/>
          </p:cNvSpPr>
          <p:nvPr>
            <p:ph type="body" sz="quarter" idx="11" hasCustomPrompt="1"/>
          </p:nvPr>
        </p:nvSpPr>
        <p:spPr>
          <a:xfrm>
            <a:off x="469900" y="1611629"/>
            <a:ext cx="8196263" cy="4401207"/>
          </a:xfrm>
          <a:prstGeom prst="rect">
            <a:avLst/>
          </a:prstGeom>
        </p:spPr>
        <p:txBody>
          <a:bodyPr/>
          <a:lstStyle>
            <a:lvl1pPr marL="285750" indent="-285750">
              <a:buFont typeface="Arial" panose="020B0604020202020204" pitchFamily="34" charset="0"/>
              <a:buChar char="•"/>
              <a:defRPr sz="2800"/>
            </a:lvl1pPr>
          </a:lstStyle>
          <a:p>
            <a:pPr marL="285750" indent="-285750">
              <a:buFont typeface="Arial" panose="020B0604020202020204" pitchFamily="34" charset="0"/>
              <a:buChar char="•"/>
            </a:pPr>
            <a:r>
              <a:rPr lang="it-IT" sz="2400">
                <a:solidFill>
                  <a:srgbClr val="0C0C0C"/>
                </a:solidFill>
                <a:latin typeface="Open Sans" panose="020B0606030504020204" pitchFamily="34" charset="0"/>
                <a:ea typeface="Open Sans" panose="020B0606030504020204" pitchFamily="34" charset="0"/>
                <a:cs typeface="Open Sans" panose="020B0606030504020204" pitchFamily="34" charset="0"/>
              </a:rPr>
              <a:t>Esempio di </a:t>
            </a:r>
            <a:r>
              <a:rPr lang="it-IT" sz="2400" b="1">
                <a:solidFill>
                  <a:srgbClr val="0C0C0C"/>
                </a:solidFill>
                <a:latin typeface="Open Sans" panose="020B0606030504020204" pitchFamily="34" charset="0"/>
                <a:ea typeface="Open Sans" panose="020B0606030504020204" pitchFamily="34" charset="0"/>
                <a:cs typeface="Open Sans" panose="020B0606030504020204" pitchFamily="34" charset="0"/>
              </a:rPr>
              <a:t>elenco puntato</a:t>
            </a:r>
          </a:p>
          <a:p>
            <a:pPr marL="285750" indent="-285750">
              <a:buFont typeface="Arial" panose="020B0604020202020204" pitchFamily="34" charset="0"/>
              <a:buChar char="•"/>
            </a:pPr>
            <a:r>
              <a:rPr lang="it-IT" sz="2400" b="0" i="0" kern="1200">
                <a:solidFill>
                  <a:schemeClr val="tx1"/>
                </a:solidFill>
                <a:effectLst/>
                <a:latin typeface="Open Sans" panose="020B0606030504020204" pitchFamily="34" charset="0"/>
                <a:ea typeface="Open Sans" panose="020B0606030504020204" pitchFamily="34" charset="0"/>
                <a:cs typeface="Open Sans" panose="020B0606030504020204" pitchFamily="34" charset="0"/>
              </a:rPr>
              <a:t>Lorem ipsum dolor sit amet</a:t>
            </a:r>
          </a:p>
          <a:p>
            <a:pPr marL="285750" indent="-285750">
              <a:buFont typeface="Arial" panose="020B0604020202020204" pitchFamily="34" charset="0"/>
              <a:buChar char="•"/>
            </a:pPr>
            <a:r>
              <a:rPr lang="it-IT" sz="2400" b="0" i="0" kern="1200">
                <a:solidFill>
                  <a:srgbClr val="0C0C0C"/>
                </a:solidFill>
                <a:effectLst/>
                <a:latin typeface="Open Sans" panose="020B0606030504020204" pitchFamily="34" charset="0"/>
                <a:ea typeface="Open Sans" panose="020B0606030504020204" pitchFamily="34" charset="0"/>
                <a:cs typeface="Open Sans" panose="020B0606030504020204" pitchFamily="34" charset="0"/>
              </a:rPr>
              <a:t>Consectetur</a:t>
            </a:r>
            <a:r>
              <a:rPr lang="it-IT" sz="2400" b="0" i="0" kern="120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adipiscing elit</a:t>
            </a:r>
          </a:p>
          <a:p>
            <a:pPr marL="285750" indent="-285750">
              <a:buFont typeface="Arial" panose="020B0604020202020204" pitchFamily="34" charset="0"/>
              <a:buChar char="•"/>
            </a:pPr>
            <a:r>
              <a:rPr lang="it-IT" sz="2400" b="0" i="0" kern="1200">
                <a:solidFill>
                  <a:schemeClr val="tx1"/>
                </a:solidFill>
                <a:effectLst/>
                <a:latin typeface="Open Sans" panose="020B0606030504020204" pitchFamily="34" charset="0"/>
                <a:ea typeface="Open Sans" panose="020B0606030504020204" pitchFamily="34" charset="0"/>
                <a:cs typeface="Open Sans" panose="020B0606030504020204" pitchFamily="34" charset="0"/>
              </a:rPr>
              <a:t>Sed do eiusmod tempor incididunt </a:t>
            </a:r>
          </a:p>
          <a:p>
            <a:pPr marL="285750" indent="-285750">
              <a:buFont typeface="Arial" panose="020B0604020202020204" pitchFamily="34" charset="0"/>
              <a:buChar char="•"/>
            </a:pPr>
            <a:r>
              <a:rPr lang="it-IT" sz="2400" b="0" i="0" kern="1200">
                <a:solidFill>
                  <a:schemeClr val="tx1"/>
                </a:solidFill>
                <a:effectLst/>
                <a:latin typeface="Open Sans" panose="020B0606030504020204" pitchFamily="34" charset="0"/>
                <a:ea typeface="Open Sans" panose="020B0606030504020204" pitchFamily="34" charset="0"/>
                <a:cs typeface="Open Sans" panose="020B0606030504020204" pitchFamily="34" charset="0"/>
              </a:rPr>
              <a:t>Ut labore et dolore </a:t>
            </a:r>
          </a:p>
          <a:p>
            <a:pPr marL="285750" indent="-285750">
              <a:buFont typeface="Arial" panose="020B0604020202020204" pitchFamily="34" charset="0"/>
              <a:buChar char="•"/>
            </a:pPr>
            <a:r>
              <a:rPr lang="it-IT" sz="2400" b="0" i="0" kern="1200">
                <a:solidFill>
                  <a:schemeClr val="tx1"/>
                </a:solidFill>
                <a:effectLst/>
                <a:latin typeface="Open Sans" panose="020B0606030504020204" pitchFamily="34" charset="0"/>
                <a:ea typeface="Open Sans" panose="020B0606030504020204" pitchFamily="34" charset="0"/>
                <a:cs typeface="Open Sans" panose="020B0606030504020204" pitchFamily="34" charset="0"/>
              </a:rPr>
              <a:t>Magna aliqua</a:t>
            </a:r>
            <a:endParaRPr lang="it-IT" sz="2400" baseline="0">
              <a:solidFill>
                <a:srgbClr val="0C0C0C"/>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9616240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olo, sottotiolo, paragrafo">
    <p:spTree>
      <p:nvGrpSpPr>
        <p:cNvPr id="1" name=""/>
        <p:cNvGrpSpPr/>
        <p:nvPr/>
      </p:nvGrpSpPr>
      <p:grpSpPr>
        <a:xfrm>
          <a:off x="0" y="0"/>
          <a:ext cx="0" cy="0"/>
          <a:chOff x="0" y="0"/>
          <a:chExt cx="0" cy="0"/>
        </a:xfrm>
      </p:grpSpPr>
      <p:pic>
        <p:nvPicPr>
          <p:cNvPr id="13" name="Immagin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25880" y="6202505"/>
            <a:ext cx="1141043" cy="291600"/>
          </a:xfrm>
          <a:prstGeom prst="rect">
            <a:avLst/>
          </a:prstGeom>
        </p:spPr>
      </p:pic>
      <p:pic>
        <p:nvPicPr>
          <p:cNvPr id="14" name="Immagine 1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70630" y="6130770"/>
            <a:ext cx="571500" cy="38100"/>
          </a:xfrm>
          <a:prstGeom prst="rect">
            <a:avLst/>
          </a:prstGeom>
        </p:spPr>
      </p:pic>
      <p:sp>
        <p:nvSpPr>
          <p:cNvPr id="15" name="Segnaposto piè di pagina 5"/>
          <p:cNvSpPr>
            <a:spLocks noGrp="1"/>
          </p:cNvSpPr>
          <p:nvPr>
            <p:ph type="ftr" sz="quarter" idx="10"/>
          </p:nvPr>
        </p:nvSpPr>
        <p:spPr>
          <a:xfrm>
            <a:off x="366122" y="6286803"/>
            <a:ext cx="7196162" cy="519112"/>
          </a:xfrm>
          <a:prstGeom prst="rect">
            <a:avLst/>
          </a:prstGeom>
        </p:spPr>
        <p:txBody>
          <a:bodyPr/>
          <a:lstStyle>
            <a:lvl1pPr algn="l">
              <a:defRPr sz="1500" baseline="0">
                <a:solidFill>
                  <a:srgbClr val="ADAFB4"/>
                </a:solidFill>
                <a:latin typeface="Open Sans" panose="020B0606030504020204" pitchFamily="34" charset="0"/>
                <a:ea typeface="Open Sans" panose="020B0606030504020204" pitchFamily="34" charset="0"/>
                <a:cs typeface="Open Sans" panose="020B0606030504020204" pitchFamily="34" charset="0"/>
              </a:defRPr>
            </a:lvl1pPr>
          </a:lstStyle>
          <a:p>
            <a:pPr>
              <a:defRPr/>
            </a:pPr>
            <a:r>
              <a:rPr lang="en-US" altLang="en-US"/>
              <a:t>Layout i3 per presentazioni</a:t>
            </a:r>
            <a:endParaRPr lang="en-US" altLang="en-US" dirty="0"/>
          </a:p>
        </p:txBody>
      </p:sp>
      <p:sp>
        <p:nvSpPr>
          <p:cNvPr id="11" name="Title 1"/>
          <p:cNvSpPr>
            <a:spLocks noGrp="1"/>
          </p:cNvSpPr>
          <p:nvPr>
            <p:ph type="ctrTitle" hasCustomPrompt="1"/>
          </p:nvPr>
        </p:nvSpPr>
        <p:spPr>
          <a:xfrm>
            <a:off x="470630" y="366550"/>
            <a:ext cx="8198250" cy="1127147"/>
          </a:xfrm>
          <a:prstGeom prst="rect">
            <a:avLst/>
          </a:prstGeom>
        </p:spPr>
        <p:txBody>
          <a:bodyPr/>
          <a:lstStyle>
            <a:lvl1pPr algn="l">
              <a:lnSpc>
                <a:spcPct val="120000"/>
              </a:lnSpc>
              <a:defRPr sz="4600" b="1" i="0" baseline="0">
                <a:solidFill>
                  <a:srgbClr val="0061BB"/>
                </a:solidFill>
                <a:latin typeface="Open Sans" charset="0"/>
                <a:ea typeface="Open Sans" charset="0"/>
                <a:cs typeface="Open Sans" charset="0"/>
              </a:defRPr>
            </a:lvl1pPr>
          </a:lstStyle>
          <a:p>
            <a:r>
              <a:rPr lang="en-US"/>
              <a:t>Titolo di pagina</a:t>
            </a:r>
            <a:endParaRPr lang="it-IT" dirty="0"/>
          </a:p>
        </p:txBody>
      </p:sp>
      <p:sp>
        <p:nvSpPr>
          <p:cNvPr id="9" name="Segnaposto testo 8"/>
          <p:cNvSpPr>
            <a:spLocks noGrp="1"/>
          </p:cNvSpPr>
          <p:nvPr>
            <p:ph type="body" sz="quarter" idx="11" hasCustomPrompt="1"/>
          </p:nvPr>
        </p:nvSpPr>
        <p:spPr>
          <a:xfrm>
            <a:off x="477376" y="1642897"/>
            <a:ext cx="8189547" cy="1420610"/>
          </a:xfrm>
          <a:prstGeom prst="rect">
            <a:avLst/>
          </a:prstGeom>
        </p:spPr>
        <p:txBody>
          <a:bodyPr/>
          <a:lstStyle>
            <a:lvl1pPr marL="0" indent="0">
              <a:lnSpc>
                <a:spcPct val="120000"/>
              </a:lnSpc>
              <a:buFont typeface="Arial" panose="020B0604020202020204" pitchFamily="34" charset="0"/>
              <a:buNone/>
              <a:defRPr sz="2400">
                <a:latin typeface="Open Sans" panose="020B0606030504020204" pitchFamily="34" charset="0"/>
                <a:ea typeface="Open Sans" panose="020B0606030504020204" pitchFamily="34" charset="0"/>
                <a:cs typeface="Open Sans" panose="020B0606030504020204" pitchFamily="34" charset="0"/>
              </a:defRPr>
            </a:lvl1pPr>
          </a:lstStyle>
          <a:p>
            <a:pPr marL="0" indent="0">
              <a:lnSpc>
                <a:spcPct val="120000"/>
              </a:lnSpc>
              <a:buFont typeface="Arial" panose="020B0604020202020204" pitchFamily="34" charset="0"/>
              <a:buNone/>
            </a:pPr>
            <a:r>
              <a:rPr lang="it-IT" sz="2400" baseline="0">
                <a:solidFill>
                  <a:srgbClr val="0C0C0C"/>
                </a:solidFill>
                <a:latin typeface="Open Sans" panose="020B0606030504020204" pitchFamily="34" charset="0"/>
                <a:ea typeface="Open Sans" panose="020B0606030504020204" pitchFamily="34" charset="0"/>
                <a:cs typeface="Open Sans" panose="020B0606030504020204" pitchFamily="34" charset="0"/>
              </a:rPr>
              <a:t>Sottotitolo </a:t>
            </a:r>
            <a:r>
              <a:rPr lang="it-IT" sz="2400" b="0" i="0" kern="1200">
                <a:solidFill>
                  <a:schemeClr val="tx1"/>
                </a:solidFill>
                <a:effectLst/>
                <a:latin typeface="Open Sans" panose="020B0606030504020204" pitchFamily="34" charset="0"/>
                <a:ea typeface="Open Sans" panose="020B0606030504020204" pitchFamily="34" charset="0"/>
                <a:cs typeface="Open Sans" panose="020B0606030504020204" pitchFamily="34" charset="0"/>
              </a:rPr>
              <a:t>Lorem ipsum dolor sit amet, consectetur adipiscing elit, sed do eiusmod tempor incididunt ut labore et dolore magna aliqua.</a:t>
            </a:r>
            <a:endParaRPr lang="it-IT" sz="2400" baseline="0">
              <a:solidFill>
                <a:srgbClr val="0C0C0C"/>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6" name="Segnaposto testo 15"/>
          <p:cNvSpPr>
            <a:spLocks noGrp="1"/>
          </p:cNvSpPr>
          <p:nvPr>
            <p:ph type="body" sz="quarter" idx="12" hasCustomPrompt="1"/>
          </p:nvPr>
        </p:nvSpPr>
        <p:spPr>
          <a:xfrm>
            <a:off x="470630" y="3208096"/>
            <a:ext cx="6789979" cy="2804741"/>
          </a:xfrm>
          <a:prstGeom prst="rect">
            <a:avLst/>
          </a:prstGeom>
        </p:spPr>
        <p:txBody>
          <a:bodyPr/>
          <a:lstStyle>
            <a:lvl1pPr marL="0" indent="0">
              <a:lnSpc>
                <a:spcPct val="120000"/>
              </a:lnSpc>
              <a:buFont typeface="Arial" panose="020B0604020202020204" pitchFamily="34" charset="0"/>
              <a:buNone/>
              <a:defRPr sz="1800">
                <a:latin typeface="Open Sans Light" panose="020B0306030504020204" pitchFamily="34" charset="0"/>
                <a:ea typeface="Open Sans Light" panose="020B0306030504020204" pitchFamily="34" charset="0"/>
                <a:cs typeface="Open Sans Light" panose="020B0306030504020204" pitchFamily="34" charset="0"/>
              </a:defRPr>
            </a:lvl1pPr>
          </a:lstStyle>
          <a:p>
            <a:pPr marL="0" indent="0">
              <a:lnSpc>
                <a:spcPct val="120000"/>
              </a:lnSpc>
              <a:buFont typeface="Arial" panose="020B0604020202020204" pitchFamily="34" charset="0"/>
              <a:buNone/>
            </a:pPr>
            <a:r>
              <a:rPr lang="it-IT" sz="1800" b="0" i="0" kern="1200">
                <a:solidFill>
                  <a:schemeClr val="tx1"/>
                </a:solidFill>
                <a:effectLst/>
                <a:latin typeface="Open Sans Light" panose="020B0306030504020204" pitchFamily="34" charset="0"/>
                <a:ea typeface="Open Sans Light" panose="020B0306030504020204" pitchFamily="34" charset="0"/>
                <a:cs typeface="Open Sans Light" panose="020B0306030504020204" pitchFamily="34" charset="0"/>
              </a:rPr>
              <a:t>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a:t>
            </a:r>
            <a:endParaRPr lang="it-IT" sz="2400" baseline="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Tree>
    <p:extLst>
      <p:ext uri="{BB962C8B-B14F-4D97-AF65-F5344CB8AC3E}">
        <p14:creationId xmlns:p14="http://schemas.microsoft.com/office/powerpoint/2010/main" val="32418526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olo, sottotitolo, paragrafo due colonne">
    <p:spTree>
      <p:nvGrpSpPr>
        <p:cNvPr id="1" name=""/>
        <p:cNvGrpSpPr/>
        <p:nvPr/>
      </p:nvGrpSpPr>
      <p:grpSpPr>
        <a:xfrm>
          <a:off x="0" y="0"/>
          <a:ext cx="0" cy="0"/>
          <a:chOff x="0" y="0"/>
          <a:chExt cx="0" cy="0"/>
        </a:xfrm>
      </p:grpSpPr>
      <p:sp>
        <p:nvSpPr>
          <p:cNvPr id="16" name="Segnaposto testo 8"/>
          <p:cNvSpPr>
            <a:spLocks noGrp="1"/>
          </p:cNvSpPr>
          <p:nvPr>
            <p:ph type="body" sz="quarter" idx="11" hasCustomPrompt="1"/>
          </p:nvPr>
        </p:nvSpPr>
        <p:spPr>
          <a:xfrm>
            <a:off x="477376" y="1642897"/>
            <a:ext cx="8189547" cy="643358"/>
          </a:xfrm>
          <a:prstGeom prst="rect">
            <a:avLst/>
          </a:prstGeom>
        </p:spPr>
        <p:txBody>
          <a:bodyPr/>
          <a:lstStyle>
            <a:lvl1pPr marL="0" indent="0">
              <a:lnSpc>
                <a:spcPct val="120000"/>
              </a:lnSpc>
              <a:buFont typeface="Arial" panose="020B0604020202020204" pitchFamily="34" charset="0"/>
              <a:buNone/>
              <a:defRPr sz="2400" baseline="0">
                <a:latin typeface="Open Sans" panose="020B0606030504020204" pitchFamily="34" charset="0"/>
                <a:ea typeface="Open Sans" panose="020B0606030504020204" pitchFamily="34" charset="0"/>
                <a:cs typeface="Open Sans" panose="020B0606030504020204" pitchFamily="34" charset="0"/>
              </a:defRPr>
            </a:lvl1pPr>
          </a:lstStyle>
          <a:p>
            <a:pPr marL="0" indent="0">
              <a:lnSpc>
                <a:spcPct val="120000"/>
              </a:lnSpc>
              <a:buFont typeface="Arial" panose="020B0604020202020204" pitchFamily="34" charset="0"/>
              <a:buNone/>
            </a:pPr>
            <a:r>
              <a:rPr lang="it-IT" sz="2400" baseline="0">
                <a:solidFill>
                  <a:srgbClr val="0C0C0C"/>
                </a:solidFill>
                <a:latin typeface="Open Sans" panose="020B0606030504020204" pitchFamily="34" charset="0"/>
                <a:ea typeface="Open Sans" panose="020B0606030504020204" pitchFamily="34" charset="0"/>
                <a:cs typeface="Open Sans" panose="020B0606030504020204" pitchFamily="34" charset="0"/>
              </a:rPr>
              <a:t>Sottotitolo di pagina con testo su due colonne</a:t>
            </a:r>
          </a:p>
        </p:txBody>
      </p:sp>
      <p:sp>
        <p:nvSpPr>
          <p:cNvPr id="12" name="Title 1"/>
          <p:cNvSpPr>
            <a:spLocks noGrp="1"/>
          </p:cNvSpPr>
          <p:nvPr>
            <p:ph type="ctrTitle" hasCustomPrompt="1"/>
          </p:nvPr>
        </p:nvSpPr>
        <p:spPr>
          <a:xfrm>
            <a:off x="470630" y="366550"/>
            <a:ext cx="8198250" cy="1127147"/>
          </a:xfrm>
          <a:prstGeom prst="rect">
            <a:avLst/>
          </a:prstGeom>
        </p:spPr>
        <p:txBody>
          <a:bodyPr/>
          <a:lstStyle>
            <a:lvl1pPr algn="l">
              <a:lnSpc>
                <a:spcPct val="120000"/>
              </a:lnSpc>
              <a:defRPr sz="4600" b="1" i="0" baseline="0">
                <a:solidFill>
                  <a:srgbClr val="0061BB"/>
                </a:solidFill>
                <a:latin typeface="Open Sans" charset="0"/>
                <a:ea typeface="Open Sans" charset="0"/>
                <a:cs typeface="Open Sans" charset="0"/>
              </a:defRPr>
            </a:lvl1pPr>
          </a:lstStyle>
          <a:p>
            <a:r>
              <a:rPr lang="en-US"/>
              <a:t>Titolo di pagina</a:t>
            </a:r>
            <a:endParaRPr lang="it-IT" dirty="0"/>
          </a:p>
        </p:txBody>
      </p:sp>
      <p:pic>
        <p:nvPicPr>
          <p:cNvPr id="13" name="Immagin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25880" y="6202505"/>
            <a:ext cx="1141043" cy="291600"/>
          </a:xfrm>
          <a:prstGeom prst="rect">
            <a:avLst/>
          </a:prstGeom>
        </p:spPr>
      </p:pic>
      <p:pic>
        <p:nvPicPr>
          <p:cNvPr id="14" name="Immagine 1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70630" y="6130770"/>
            <a:ext cx="571500" cy="38100"/>
          </a:xfrm>
          <a:prstGeom prst="rect">
            <a:avLst/>
          </a:prstGeom>
        </p:spPr>
      </p:pic>
      <p:sp>
        <p:nvSpPr>
          <p:cNvPr id="15" name="Segnaposto piè di pagina 5"/>
          <p:cNvSpPr>
            <a:spLocks noGrp="1"/>
          </p:cNvSpPr>
          <p:nvPr>
            <p:ph type="ftr" sz="quarter" idx="10"/>
          </p:nvPr>
        </p:nvSpPr>
        <p:spPr>
          <a:xfrm>
            <a:off x="366122" y="6286803"/>
            <a:ext cx="7196162" cy="519112"/>
          </a:xfrm>
          <a:prstGeom prst="rect">
            <a:avLst/>
          </a:prstGeom>
        </p:spPr>
        <p:txBody>
          <a:bodyPr/>
          <a:lstStyle>
            <a:lvl1pPr algn="l">
              <a:defRPr sz="1500" baseline="0">
                <a:solidFill>
                  <a:srgbClr val="ADAFB4"/>
                </a:solidFill>
                <a:latin typeface="Open Sans" panose="020B0606030504020204" pitchFamily="34" charset="0"/>
                <a:ea typeface="Open Sans" panose="020B0606030504020204" pitchFamily="34" charset="0"/>
                <a:cs typeface="Open Sans" panose="020B0606030504020204" pitchFamily="34" charset="0"/>
              </a:defRPr>
            </a:lvl1pPr>
          </a:lstStyle>
          <a:p>
            <a:pPr>
              <a:defRPr/>
            </a:pPr>
            <a:r>
              <a:rPr lang="en-US" altLang="en-US"/>
              <a:t>Layout i3 per presentazioni</a:t>
            </a:r>
            <a:endParaRPr lang="en-US" altLang="en-US" dirty="0"/>
          </a:p>
        </p:txBody>
      </p:sp>
      <p:sp>
        <p:nvSpPr>
          <p:cNvPr id="7" name="Segnaposto testo 6"/>
          <p:cNvSpPr>
            <a:spLocks noGrp="1"/>
          </p:cNvSpPr>
          <p:nvPr>
            <p:ph type="body" sz="quarter" idx="12" hasCustomPrompt="1"/>
          </p:nvPr>
        </p:nvSpPr>
        <p:spPr>
          <a:xfrm>
            <a:off x="470630" y="2445858"/>
            <a:ext cx="8188325" cy="3632827"/>
          </a:xfrm>
          <a:prstGeom prst="rect">
            <a:avLst/>
          </a:prstGeom>
        </p:spPr>
        <p:txBody>
          <a:bodyPr numCol="2" spcCol="360000"/>
          <a:lstStyle>
            <a:lvl1pPr marL="0" indent="0">
              <a:lnSpc>
                <a:spcPct val="120000"/>
              </a:lnSpc>
              <a:buFont typeface="Arial" panose="020B0604020202020204" pitchFamily="34" charset="0"/>
              <a:buNone/>
              <a:defRPr sz="1800">
                <a:latin typeface="Open Sans Light" panose="020B0306030504020204" pitchFamily="34" charset="0"/>
                <a:ea typeface="Open Sans Light" panose="020B0306030504020204" pitchFamily="34" charset="0"/>
                <a:cs typeface="Open Sans Light" panose="020B0306030504020204" pitchFamily="34" charset="0"/>
              </a:defRPr>
            </a:lvl1pPr>
          </a:lstStyle>
          <a:p>
            <a:pPr marL="0" indent="0">
              <a:lnSpc>
                <a:spcPct val="120000"/>
              </a:lnSpc>
              <a:buFont typeface="Arial" panose="020B0604020202020204" pitchFamily="34" charset="0"/>
              <a:buNone/>
            </a:pPr>
            <a:r>
              <a:rPr lang="it-IT" sz="1800" b="0" i="0" kern="1200">
                <a:solidFill>
                  <a:schemeClr val="tx1"/>
                </a:solidFill>
                <a:effectLst/>
                <a:latin typeface="Open Sans Light" panose="020B0306030504020204" pitchFamily="34" charset="0"/>
                <a:ea typeface="Open Sans Light" panose="020B0306030504020204" pitchFamily="34" charset="0"/>
                <a:cs typeface="Open Sans Light" panose="020B0306030504020204" pitchFamily="34" charset="0"/>
              </a:rPr>
              <a:t>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 Sed ut perspiciatis unde omnis iste natus error sit voluptatem accusantium doloremque laudantium, totam rem aperiam, eaque ipsa quae ab illo inventore veritatis et quasi architecto beatae vitae dicta sunt explicabo. Nemo enim ipsam voluptatem quia voluptas sit aspernatur aut odit aut fugit, sed quia consequuntur magni dolores.</a:t>
            </a:r>
            <a:endParaRPr lang="it-IT" sz="2400" baseline="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Tree>
    <p:extLst>
      <p:ext uri="{BB962C8B-B14F-4D97-AF65-F5344CB8AC3E}">
        <p14:creationId xmlns:p14="http://schemas.microsoft.com/office/powerpoint/2010/main" val="26662479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sto sinistra, immagine destra">
    <p:spTree>
      <p:nvGrpSpPr>
        <p:cNvPr id="1" name=""/>
        <p:cNvGrpSpPr/>
        <p:nvPr/>
      </p:nvGrpSpPr>
      <p:grpSpPr>
        <a:xfrm>
          <a:off x="0" y="0"/>
          <a:ext cx="0" cy="0"/>
          <a:chOff x="0" y="0"/>
          <a:chExt cx="0" cy="0"/>
        </a:xfrm>
      </p:grpSpPr>
      <p:sp>
        <p:nvSpPr>
          <p:cNvPr id="19" name="Segnaposto immagine 18"/>
          <p:cNvSpPr>
            <a:spLocks noGrp="1"/>
          </p:cNvSpPr>
          <p:nvPr>
            <p:ph type="pic" sz="quarter" idx="14"/>
          </p:nvPr>
        </p:nvSpPr>
        <p:spPr>
          <a:xfrm>
            <a:off x="4640263" y="0"/>
            <a:ext cx="4503737" cy="6858000"/>
          </a:xfrm>
          <a:prstGeom prst="rect">
            <a:avLst/>
          </a:prstGeom>
        </p:spPr>
        <p:txBody>
          <a:bodyPr/>
          <a:lstStyle/>
          <a:p>
            <a:endParaRPr lang="it-IT"/>
          </a:p>
        </p:txBody>
      </p:sp>
      <p:pic>
        <p:nvPicPr>
          <p:cNvPr id="13" name="Immagin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25880" y="6202505"/>
            <a:ext cx="1141043" cy="291600"/>
          </a:xfrm>
          <a:prstGeom prst="rect">
            <a:avLst/>
          </a:prstGeom>
        </p:spPr>
      </p:pic>
      <p:pic>
        <p:nvPicPr>
          <p:cNvPr id="14" name="Immagine 1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70630" y="6130770"/>
            <a:ext cx="571500" cy="38100"/>
          </a:xfrm>
          <a:prstGeom prst="rect">
            <a:avLst/>
          </a:prstGeom>
        </p:spPr>
      </p:pic>
      <p:sp>
        <p:nvSpPr>
          <p:cNvPr id="15" name="Segnaposto piè di pagina 5"/>
          <p:cNvSpPr>
            <a:spLocks noGrp="1"/>
          </p:cNvSpPr>
          <p:nvPr>
            <p:ph type="ftr" sz="quarter" idx="10"/>
          </p:nvPr>
        </p:nvSpPr>
        <p:spPr>
          <a:xfrm>
            <a:off x="366122" y="6286803"/>
            <a:ext cx="7196162" cy="519112"/>
          </a:xfrm>
          <a:prstGeom prst="rect">
            <a:avLst/>
          </a:prstGeom>
        </p:spPr>
        <p:txBody>
          <a:bodyPr/>
          <a:lstStyle>
            <a:lvl1pPr algn="l">
              <a:defRPr sz="1500" baseline="0">
                <a:solidFill>
                  <a:srgbClr val="ADAFB4"/>
                </a:solidFill>
                <a:latin typeface="Open Sans" panose="020B0606030504020204" pitchFamily="34" charset="0"/>
                <a:ea typeface="Open Sans" panose="020B0606030504020204" pitchFamily="34" charset="0"/>
                <a:cs typeface="Open Sans" panose="020B0606030504020204" pitchFamily="34" charset="0"/>
              </a:defRPr>
            </a:lvl1pPr>
          </a:lstStyle>
          <a:p>
            <a:pPr>
              <a:defRPr/>
            </a:pPr>
            <a:r>
              <a:rPr lang="en-US" altLang="en-US"/>
              <a:t>Layout i3 per presentazioni</a:t>
            </a:r>
            <a:endParaRPr lang="en-US" altLang="en-US" dirty="0"/>
          </a:p>
        </p:txBody>
      </p:sp>
      <p:sp>
        <p:nvSpPr>
          <p:cNvPr id="12" name="Title 1"/>
          <p:cNvSpPr>
            <a:spLocks noGrp="1"/>
          </p:cNvSpPr>
          <p:nvPr>
            <p:ph type="ctrTitle" hasCustomPrompt="1"/>
          </p:nvPr>
        </p:nvSpPr>
        <p:spPr>
          <a:xfrm>
            <a:off x="470629" y="366550"/>
            <a:ext cx="4005837" cy="1127147"/>
          </a:xfrm>
          <a:prstGeom prst="rect">
            <a:avLst/>
          </a:prstGeom>
        </p:spPr>
        <p:txBody>
          <a:bodyPr/>
          <a:lstStyle>
            <a:lvl1pPr algn="l">
              <a:lnSpc>
                <a:spcPct val="120000"/>
              </a:lnSpc>
              <a:defRPr sz="3600" b="1" i="0" baseline="0">
                <a:solidFill>
                  <a:srgbClr val="0061BB"/>
                </a:solidFill>
                <a:latin typeface="Open Sans" charset="0"/>
                <a:ea typeface="Open Sans" charset="0"/>
                <a:cs typeface="Open Sans" charset="0"/>
              </a:defRPr>
            </a:lvl1pPr>
          </a:lstStyle>
          <a:p>
            <a:r>
              <a:rPr lang="en-US"/>
              <a:t>Titolo di pagina</a:t>
            </a:r>
            <a:br>
              <a:rPr lang="en-US"/>
            </a:br>
            <a:r>
              <a:rPr lang="en-US"/>
              <a:t>con img a dx</a:t>
            </a:r>
            <a:endParaRPr lang="it-IT" dirty="0"/>
          </a:p>
        </p:txBody>
      </p:sp>
      <p:sp>
        <p:nvSpPr>
          <p:cNvPr id="11" name="Segnaposto testo 10"/>
          <p:cNvSpPr>
            <a:spLocks noGrp="1"/>
          </p:cNvSpPr>
          <p:nvPr>
            <p:ph type="body" sz="quarter" idx="13" hasCustomPrompt="1"/>
          </p:nvPr>
        </p:nvSpPr>
        <p:spPr>
          <a:xfrm>
            <a:off x="470629" y="2033588"/>
            <a:ext cx="4025900" cy="3979249"/>
          </a:xfrm>
          <a:prstGeom prst="rect">
            <a:avLst/>
          </a:prstGeom>
        </p:spPr>
        <p:txBody>
          <a:bodyPr/>
          <a:lstStyle>
            <a:lvl1pPr marL="0" marR="0" indent="0" algn="l" defTabSz="914400" rtl="0" eaLnBrk="1" fontAlgn="auto" latinLnBrk="0" hangingPunct="1">
              <a:lnSpc>
                <a:spcPct val="120000"/>
              </a:lnSpc>
              <a:spcBef>
                <a:spcPts val="1000"/>
              </a:spcBef>
              <a:spcAft>
                <a:spcPts val="0"/>
              </a:spcAft>
              <a:buClrTx/>
              <a:buSzTx/>
              <a:buFont typeface="Arial" panose="020B0604020202020204" pitchFamily="34" charset="0"/>
              <a:buNone/>
              <a:tabLst/>
              <a:defRPr sz="1800">
                <a:latin typeface="Open Sans Light" panose="020B0306030504020204" pitchFamily="34" charset="0"/>
                <a:ea typeface="Open Sans Light" panose="020B0306030504020204" pitchFamily="34" charset="0"/>
                <a:cs typeface="Open Sans Light" panose="020B0306030504020204" pitchFamily="34" charset="0"/>
              </a:defRPr>
            </a:lvl1pPr>
            <a:lvl2pPr>
              <a:defRPr sz="1800">
                <a:latin typeface="Open Sans Light" panose="020B0306030504020204" pitchFamily="34" charset="0"/>
                <a:ea typeface="Open Sans Light" panose="020B0306030504020204" pitchFamily="34" charset="0"/>
                <a:cs typeface="Open Sans Light" panose="020B0306030504020204" pitchFamily="34" charset="0"/>
              </a:defRPr>
            </a:lvl2pPr>
            <a:lvl3pPr>
              <a:defRPr sz="1800">
                <a:latin typeface="Open Sans Light" panose="020B0306030504020204" pitchFamily="34" charset="0"/>
                <a:ea typeface="Open Sans Light" panose="020B0306030504020204" pitchFamily="34" charset="0"/>
                <a:cs typeface="Open Sans Light" panose="020B0306030504020204" pitchFamily="34" charset="0"/>
              </a:defRPr>
            </a:lvl3pPr>
            <a:lvl4pPr>
              <a:defRPr sz="1800">
                <a:latin typeface="Open Sans Light" panose="020B0306030504020204" pitchFamily="34" charset="0"/>
                <a:ea typeface="Open Sans Light" panose="020B0306030504020204" pitchFamily="34" charset="0"/>
                <a:cs typeface="Open Sans Light" panose="020B0306030504020204" pitchFamily="34" charset="0"/>
              </a:defRPr>
            </a:lvl4pPr>
            <a:lvl5pPr>
              <a:defRPr sz="1800">
                <a:latin typeface="Open Sans Light" panose="020B0306030504020204" pitchFamily="34" charset="0"/>
                <a:ea typeface="Open Sans Light" panose="020B0306030504020204" pitchFamily="34" charset="0"/>
                <a:cs typeface="Open Sans Light" panose="020B0306030504020204" pitchFamily="34" charset="0"/>
              </a:defRPr>
            </a:lvl5pPr>
          </a:lstStyle>
          <a:p>
            <a:pPr marL="0" marR="0" lvl="0" indent="0" algn="l" defTabSz="914400" rtl="0" eaLnBrk="1" fontAlgn="auto" latinLnBrk="0" hangingPunct="1">
              <a:lnSpc>
                <a:spcPct val="120000"/>
              </a:lnSpc>
              <a:spcBef>
                <a:spcPts val="1000"/>
              </a:spcBef>
              <a:spcAft>
                <a:spcPts val="0"/>
              </a:spcAft>
              <a:buClrTx/>
              <a:buSzTx/>
              <a:buFont typeface="Arial" panose="020B0604020202020204" pitchFamily="34" charset="0"/>
              <a:buNone/>
              <a:tabLst/>
              <a:defRPr/>
            </a:pPr>
            <a:r>
              <a:rPr lang="it-IT" sz="1800" b="0" i="0" kern="1200">
                <a:solidFill>
                  <a:schemeClr val="tx1"/>
                </a:solidFill>
                <a:effectLst/>
                <a:latin typeface="Open Sans Light" panose="020B0306030504020204" pitchFamily="34" charset="0"/>
                <a:ea typeface="Open Sans Light" panose="020B0306030504020204" pitchFamily="34" charset="0"/>
                <a:cs typeface="Open Sans Light" panose="020B0306030504020204" pitchFamily="34" charset="0"/>
              </a:rPr>
              <a:t>In questo modello di pagina è presente un immagine di sfondo.</a:t>
            </a:r>
            <a:br>
              <a:rPr lang="it-IT" sz="1800" b="0" i="0" kern="1200">
                <a:solidFill>
                  <a:schemeClr val="tx1"/>
                </a:solidFill>
                <a:effectLst/>
                <a:latin typeface="Open Sans Light" panose="020B0306030504020204" pitchFamily="34" charset="0"/>
                <a:ea typeface="Open Sans Light" panose="020B0306030504020204" pitchFamily="34" charset="0"/>
                <a:cs typeface="Open Sans Light" panose="020B0306030504020204" pitchFamily="34" charset="0"/>
              </a:rPr>
            </a:br>
            <a:r>
              <a:rPr lang="it-IT" sz="1800" b="0" i="0" kern="1200">
                <a:solidFill>
                  <a:schemeClr val="tx1"/>
                </a:solidFill>
                <a:effectLst/>
                <a:latin typeface="Open Sans Light" panose="020B0306030504020204" pitchFamily="34" charset="0"/>
                <a:ea typeface="Open Sans Light" panose="020B0306030504020204" pitchFamily="34" charset="0"/>
                <a:cs typeface="Open Sans Light" panose="020B0306030504020204" pitchFamily="34" charset="0"/>
              </a:rPr>
              <a:t>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a:t>
            </a:r>
          </a:p>
          <a:p>
            <a:pPr marL="0" marR="0" lvl="0" indent="0" algn="l" defTabSz="914400" rtl="0" eaLnBrk="1" fontAlgn="auto" latinLnBrk="0" hangingPunct="1">
              <a:lnSpc>
                <a:spcPct val="120000"/>
              </a:lnSpc>
              <a:spcBef>
                <a:spcPts val="1000"/>
              </a:spcBef>
              <a:spcAft>
                <a:spcPts val="0"/>
              </a:spcAft>
              <a:buClrTx/>
              <a:buSzTx/>
              <a:buFont typeface="Arial" panose="020B0604020202020204" pitchFamily="34" charset="0"/>
              <a:buNone/>
              <a:tabLst/>
              <a:defRPr/>
            </a:pPr>
            <a:endParaRPr lang="it-IT" sz="2400" b="0" i="0" kern="1200" baseline="0">
              <a:solidFill>
                <a:schemeClr val="tx1"/>
              </a:solidFill>
              <a:effectLst/>
              <a:latin typeface="Open Sans Light" panose="020B0306030504020204" pitchFamily="34" charset="0"/>
              <a:ea typeface="Open Sans Light" panose="020B0306030504020204" pitchFamily="34" charset="0"/>
              <a:cs typeface="Open Sans Light" panose="020B0306030504020204" pitchFamily="34" charset="0"/>
            </a:endParaRPr>
          </a:p>
        </p:txBody>
      </p:sp>
    </p:spTree>
    <p:extLst>
      <p:ext uri="{BB962C8B-B14F-4D97-AF65-F5344CB8AC3E}">
        <p14:creationId xmlns:p14="http://schemas.microsoft.com/office/powerpoint/2010/main" val="17880831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sto destra, immagine sinistra">
    <p:spTree>
      <p:nvGrpSpPr>
        <p:cNvPr id="1" name=""/>
        <p:cNvGrpSpPr/>
        <p:nvPr/>
      </p:nvGrpSpPr>
      <p:grpSpPr>
        <a:xfrm>
          <a:off x="0" y="0"/>
          <a:ext cx="0" cy="0"/>
          <a:chOff x="0" y="0"/>
          <a:chExt cx="0" cy="0"/>
        </a:xfrm>
      </p:grpSpPr>
      <p:sp>
        <p:nvSpPr>
          <p:cNvPr id="17" name="Segnaposto immagine 18"/>
          <p:cNvSpPr>
            <a:spLocks noGrp="1"/>
          </p:cNvSpPr>
          <p:nvPr>
            <p:ph type="pic" sz="quarter" idx="14"/>
          </p:nvPr>
        </p:nvSpPr>
        <p:spPr>
          <a:xfrm>
            <a:off x="0" y="0"/>
            <a:ext cx="4503737" cy="6858000"/>
          </a:xfrm>
          <a:prstGeom prst="rect">
            <a:avLst/>
          </a:prstGeom>
        </p:spPr>
        <p:txBody>
          <a:bodyPr/>
          <a:lstStyle/>
          <a:p>
            <a:endParaRPr lang="it-IT"/>
          </a:p>
        </p:txBody>
      </p:sp>
      <p:sp>
        <p:nvSpPr>
          <p:cNvPr id="16" name="Segnaposto testo 10"/>
          <p:cNvSpPr>
            <a:spLocks noGrp="1"/>
          </p:cNvSpPr>
          <p:nvPr>
            <p:ph type="body" sz="quarter" idx="13" hasCustomPrompt="1"/>
          </p:nvPr>
        </p:nvSpPr>
        <p:spPr>
          <a:xfrm>
            <a:off x="4651054" y="2033588"/>
            <a:ext cx="4025900" cy="3979249"/>
          </a:xfrm>
          <a:prstGeom prst="rect">
            <a:avLst/>
          </a:prstGeom>
        </p:spPr>
        <p:txBody>
          <a:bodyPr/>
          <a:lstStyle>
            <a:lvl1pPr marL="0" marR="0" indent="0" algn="l" defTabSz="914400" rtl="0" eaLnBrk="1" fontAlgn="auto" latinLnBrk="0" hangingPunct="1">
              <a:lnSpc>
                <a:spcPct val="120000"/>
              </a:lnSpc>
              <a:spcBef>
                <a:spcPts val="1000"/>
              </a:spcBef>
              <a:spcAft>
                <a:spcPts val="0"/>
              </a:spcAft>
              <a:buClrTx/>
              <a:buSzTx/>
              <a:buFont typeface="Arial" panose="020B0604020202020204" pitchFamily="34" charset="0"/>
              <a:buNone/>
              <a:tabLst/>
              <a:defRPr sz="1800">
                <a:latin typeface="Open Sans Light" panose="020B0306030504020204" pitchFamily="34" charset="0"/>
                <a:ea typeface="Open Sans Light" panose="020B0306030504020204" pitchFamily="34" charset="0"/>
                <a:cs typeface="Open Sans Light" panose="020B0306030504020204" pitchFamily="34" charset="0"/>
              </a:defRPr>
            </a:lvl1pPr>
            <a:lvl2pPr>
              <a:defRPr sz="1800">
                <a:latin typeface="Open Sans Light" panose="020B0306030504020204" pitchFamily="34" charset="0"/>
                <a:ea typeface="Open Sans Light" panose="020B0306030504020204" pitchFamily="34" charset="0"/>
                <a:cs typeface="Open Sans Light" panose="020B0306030504020204" pitchFamily="34" charset="0"/>
              </a:defRPr>
            </a:lvl2pPr>
            <a:lvl3pPr>
              <a:defRPr sz="1800">
                <a:latin typeface="Open Sans Light" panose="020B0306030504020204" pitchFamily="34" charset="0"/>
                <a:ea typeface="Open Sans Light" panose="020B0306030504020204" pitchFamily="34" charset="0"/>
                <a:cs typeface="Open Sans Light" panose="020B0306030504020204" pitchFamily="34" charset="0"/>
              </a:defRPr>
            </a:lvl3pPr>
            <a:lvl4pPr>
              <a:defRPr sz="1800">
                <a:latin typeface="Open Sans Light" panose="020B0306030504020204" pitchFamily="34" charset="0"/>
                <a:ea typeface="Open Sans Light" panose="020B0306030504020204" pitchFamily="34" charset="0"/>
                <a:cs typeface="Open Sans Light" panose="020B0306030504020204" pitchFamily="34" charset="0"/>
              </a:defRPr>
            </a:lvl4pPr>
            <a:lvl5pPr>
              <a:defRPr sz="1800">
                <a:latin typeface="Open Sans Light" panose="020B0306030504020204" pitchFamily="34" charset="0"/>
                <a:ea typeface="Open Sans Light" panose="020B0306030504020204" pitchFamily="34" charset="0"/>
                <a:cs typeface="Open Sans Light" panose="020B0306030504020204" pitchFamily="34" charset="0"/>
              </a:defRPr>
            </a:lvl5pPr>
          </a:lstStyle>
          <a:p>
            <a:pPr marL="0" marR="0" lvl="0" indent="0" algn="l" defTabSz="914400" rtl="0" eaLnBrk="1" fontAlgn="auto" latinLnBrk="0" hangingPunct="1">
              <a:lnSpc>
                <a:spcPct val="120000"/>
              </a:lnSpc>
              <a:spcBef>
                <a:spcPts val="1000"/>
              </a:spcBef>
              <a:spcAft>
                <a:spcPts val="0"/>
              </a:spcAft>
              <a:buClrTx/>
              <a:buSzTx/>
              <a:buFont typeface="Arial" panose="020B0604020202020204" pitchFamily="34" charset="0"/>
              <a:buNone/>
              <a:tabLst/>
              <a:defRPr/>
            </a:pPr>
            <a:r>
              <a:rPr lang="it-IT" sz="1800" b="0" i="0" kern="1200">
                <a:solidFill>
                  <a:schemeClr val="tx1"/>
                </a:solidFill>
                <a:effectLst/>
                <a:latin typeface="Open Sans Light" panose="020B0306030504020204" pitchFamily="34" charset="0"/>
                <a:ea typeface="Open Sans Light" panose="020B0306030504020204" pitchFamily="34" charset="0"/>
                <a:cs typeface="Open Sans Light" panose="020B0306030504020204" pitchFamily="34" charset="0"/>
              </a:rPr>
              <a:t>In questo modello di pagina è presente un immagine di sfondo.</a:t>
            </a:r>
            <a:br>
              <a:rPr lang="it-IT" sz="1800" b="0" i="0" kern="1200">
                <a:solidFill>
                  <a:schemeClr val="tx1"/>
                </a:solidFill>
                <a:effectLst/>
                <a:latin typeface="Open Sans Light" panose="020B0306030504020204" pitchFamily="34" charset="0"/>
                <a:ea typeface="Open Sans Light" panose="020B0306030504020204" pitchFamily="34" charset="0"/>
                <a:cs typeface="Open Sans Light" panose="020B0306030504020204" pitchFamily="34" charset="0"/>
              </a:rPr>
            </a:br>
            <a:r>
              <a:rPr lang="it-IT" sz="1800" b="0" i="0" kern="1200">
                <a:solidFill>
                  <a:schemeClr val="tx1"/>
                </a:solidFill>
                <a:effectLst/>
                <a:latin typeface="Open Sans Light" panose="020B0306030504020204" pitchFamily="34" charset="0"/>
                <a:ea typeface="Open Sans Light" panose="020B0306030504020204" pitchFamily="34" charset="0"/>
                <a:cs typeface="Open Sans Light" panose="020B0306030504020204" pitchFamily="34" charset="0"/>
              </a:rPr>
              <a:t>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a:t>
            </a:r>
          </a:p>
          <a:p>
            <a:pPr marL="0" marR="0" lvl="0" indent="0" algn="l" defTabSz="914400" rtl="0" eaLnBrk="1" fontAlgn="auto" latinLnBrk="0" hangingPunct="1">
              <a:lnSpc>
                <a:spcPct val="120000"/>
              </a:lnSpc>
              <a:spcBef>
                <a:spcPts val="1000"/>
              </a:spcBef>
              <a:spcAft>
                <a:spcPts val="0"/>
              </a:spcAft>
              <a:buClrTx/>
              <a:buSzTx/>
              <a:buFont typeface="Arial" panose="020B0604020202020204" pitchFamily="34" charset="0"/>
              <a:buNone/>
              <a:tabLst/>
              <a:defRPr/>
            </a:pPr>
            <a:endParaRPr lang="it-IT" sz="2400" b="0" i="0" kern="1200" baseline="0">
              <a:solidFill>
                <a:schemeClr val="tx1"/>
              </a:solidFill>
              <a:effectLst/>
              <a:latin typeface="Open Sans Light" panose="020B0306030504020204" pitchFamily="34" charset="0"/>
              <a:ea typeface="Open Sans Light" panose="020B0306030504020204" pitchFamily="34" charset="0"/>
              <a:cs typeface="Open Sans Light" panose="020B0306030504020204" pitchFamily="34" charset="0"/>
            </a:endParaRPr>
          </a:p>
        </p:txBody>
      </p:sp>
      <p:pic>
        <p:nvPicPr>
          <p:cNvPr id="13" name="Immagin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25880" y="6202505"/>
            <a:ext cx="1141043" cy="291600"/>
          </a:xfrm>
          <a:prstGeom prst="rect">
            <a:avLst/>
          </a:prstGeom>
        </p:spPr>
      </p:pic>
      <p:pic>
        <p:nvPicPr>
          <p:cNvPr id="14" name="Immagine 1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70630" y="6130770"/>
            <a:ext cx="571500" cy="38100"/>
          </a:xfrm>
          <a:prstGeom prst="rect">
            <a:avLst/>
          </a:prstGeom>
        </p:spPr>
      </p:pic>
      <p:sp>
        <p:nvSpPr>
          <p:cNvPr id="15" name="Segnaposto piè di pagina 5"/>
          <p:cNvSpPr>
            <a:spLocks noGrp="1"/>
          </p:cNvSpPr>
          <p:nvPr>
            <p:ph type="ftr" sz="quarter" idx="10"/>
          </p:nvPr>
        </p:nvSpPr>
        <p:spPr>
          <a:xfrm>
            <a:off x="366122" y="6286803"/>
            <a:ext cx="7196162" cy="519112"/>
          </a:xfrm>
          <a:prstGeom prst="rect">
            <a:avLst/>
          </a:prstGeom>
        </p:spPr>
        <p:txBody>
          <a:bodyPr/>
          <a:lstStyle>
            <a:lvl1pPr algn="l">
              <a:defRPr sz="1500" baseline="0">
                <a:solidFill>
                  <a:srgbClr val="ADAFB4"/>
                </a:solidFill>
                <a:latin typeface="Open Sans" panose="020B0606030504020204" pitchFamily="34" charset="0"/>
                <a:ea typeface="Open Sans" panose="020B0606030504020204" pitchFamily="34" charset="0"/>
                <a:cs typeface="Open Sans" panose="020B0606030504020204" pitchFamily="34" charset="0"/>
              </a:defRPr>
            </a:lvl1pPr>
          </a:lstStyle>
          <a:p>
            <a:pPr>
              <a:defRPr/>
            </a:pPr>
            <a:r>
              <a:rPr lang="en-US" altLang="en-US"/>
              <a:t>Layout i3 per presentazioni</a:t>
            </a:r>
            <a:endParaRPr lang="en-US" altLang="en-US" dirty="0"/>
          </a:p>
        </p:txBody>
      </p:sp>
      <p:sp>
        <p:nvSpPr>
          <p:cNvPr id="9" name="Title 1"/>
          <p:cNvSpPr>
            <a:spLocks noGrp="1"/>
          </p:cNvSpPr>
          <p:nvPr>
            <p:ph type="ctrTitle" hasCustomPrompt="1"/>
          </p:nvPr>
        </p:nvSpPr>
        <p:spPr>
          <a:xfrm>
            <a:off x="4661086" y="366550"/>
            <a:ext cx="4005837" cy="1127147"/>
          </a:xfrm>
          <a:prstGeom prst="rect">
            <a:avLst/>
          </a:prstGeom>
        </p:spPr>
        <p:txBody>
          <a:bodyPr/>
          <a:lstStyle>
            <a:lvl1pPr algn="l">
              <a:lnSpc>
                <a:spcPct val="120000"/>
              </a:lnSpc>
              <a:defRPr sz="3600" b="1" i="0" baseline="0">
                <a:solidFill>
                  <a:srgbClr val="0061BB"/>
                </a:solidFill>
                <a:latin typeface="Open Sans" charset="0"/>
                <a:ea typeface="Open Sans" charset="0"/>
                <a:cs typeface="Open Sans" charset="0"/>
              </a:defRPr>
            </a:lvl1pPr>
          </a:lstStyle>
          <a:p>
            <a:r>
              <a:rPr lang="en-US"/>
              <a:t>Titolo di pagina</a:t>
            </a:r>
            <a:br>
              <a:rPr lang="en-US"/>
            </a:br>
            <a:r>
              <a:rPr lang="en-US"/>
              <a:t>con img a dx</a:t>
            </a:r>
            <a:endParaRPr lang="it-IT" dirty="0"/>
          </a:p>
        </p:txBody>
      </p:sp>
    </p:spTree>
    <p:extLst>
      <p:ext uri="{BB962C8B-B14F-4D97-AF65-F5344CB8AC3E}">
        <p14:creationId xmlns:p14="http://schemas.microsoft.com/office/powerpoint/2010/main" val="42351788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Immagine 7"/>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669600" y="8655124"/>
            <a:ext cx="571500" cy="38100"/>
          </a:xfrm>
          <a:prstGeom prst="rect">
            <a:avLst/>
          </a:prstGeom>
        </p:spPr>
      </p:pic>
    </p:spTree>
    <p:extLst>
      <p:ext uri="{BB962C8B-B14F-4D97-AF65-F5344CB8AC3E}">
        <p14:creationId xmlns:p14="http://schemas.microsoft.com/office/powerpoint/2010/main" val="296761013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71" r:id="rId3"/>
    <p:sldLayoutId id="2147483670" r:id="rId4"/>
    <p:sldLayoutId id="2147483663" r:id="rId5"/>
    <p:sldLayoutId id="2147483665" r:id="rId6"/>
    <p:sldLayoutId id="2147483667" r:id="rId7"/>
    <p:sldLayoutId id="2147483668" r:id="rId8"/>
    <p:sldLayoutId id="2147483669" r:id="rId9"/>
    <p:sldLayoutId id="2147483664" r:id="rId10"/>
    <p:sldLayoutId id="2147483666" r:id="rId1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Layout" Target="../slideLayouts/slideLayout10.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hyperlink" Target="https://www.youtube.com/watch?v=AspkNFjhHIM" TargetMode="External"/><Relationship Id="rId2" Type="http://schemas.openxmlformats.org/officeDocument/2006/relationships/image" Target="../media/image24.png"/><Relationship Id="rId1" Type="http://schemas.openxmlformats.org/officeDocument/2006/relationships/slideLayout" Target="../slideLayouts/slideLayout10.xml"/><Relationship Id="rId6" Type="http://schemas.openxmlformats.org/officeDocument/2006/relationships/image" Target="../media/image26.png"/><Relationship Id="rId5" Type="http://schemas.openxmlformats.org/officeDocument/2006/relationships/hyperlink" Target="https://adddot.io/podcast/s3e2/" TargetMode="External"/><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41.png"/><Relationship Id="rId7" Type="http://schemas.openxmlformats.org/officeDocument/2006/relationships/hyperlink" Target="https://www.confluent.io/resources/ebook/data-mesh-architectures-with-event-streams/" TargetMode="External"/><Relationship Id="rId12" Type="http://schemas.openxmlformats.org/officeDocument/2006/relationships/image" Target="../media/image46.png"/><Relationship Id="rId2" Type="http://schemas.openxmlformats.org/officeDocument/2006/relationships/hyperlink" Target="https://www.youtube.com/watch?v=_bmYXWCxF_Q" TargetMode="External"/><Relationship Id="rId1" Type="http://schemas.openxmlformats.org/officeDocument/2006/relationships/slideLayout" Target="../slideLayouts/slideLayout10.xml"/><Relationship Id="rId6" Type="http://schemas.openxmlformats.org/officeDocument/2006/relationships/image" Target="../media/image42.png"/><Relationship Id="rId11" Type="http://schemas.openxmlformats.org/officeDocument/2006/relationships/image" Target="../media/image45.png"/><Relationship Id="rId5" Type="http://schemas.openxmlformats.org/officeDocument/2006/relationships/hyperlink" Target="https://www.amazon.it/Data-Mesh-Delivering-Data-driven-Value/dp/1492092398/ref=sr_1_1?adgrpid=138101593870&amp;gclid=Cj0KCQiAofieBhDXARIsAHTTldp7KRqV0UcmK8dwOU_45dkfyHRWROT6mnOOnHTu944yD7ygjM19G1oaArxmEALw_wcB&amp;hvadid=586741366025&amp;hvdev=c&amp;hvlocphy=20536&amp;hvnetw=g&amp;hvqmt=e&amp;hvrand=16000578354417188416&amp;hvtargid=kwd-1419977644244&amp;hydadcr=9076_1766613&amp;keywords=data+mesh+book&amp;qid=1675501266&amp;sr=8-1" TargetMode="External"/><Relationship Id="rId10" Type="http://schemas.openxmlformats.org/officeDocument/2006/relationships/hyperlink" Target="https://www.irion-edm.com/resources/data-fabric-data-mesh-whitepaper/" TargetMode="External"/><Relationship Id="rId4" Type="http://schemas.openxmlformats.org/officeDocument/2006/relationships/hyperlink" Target="https://martinfowler.com/articles/data-mesh-principles.html" TargetMode="External"/><Relationship Id="rId9" Type="http://schemas.openxmlformats.org/officeDocument/2006/relationships/image" Target="../media/image44.png"/></Relationships>
</file>

<file path=ppt/slides/_rels/slide38.xml.rels><?xml version="1.0" encoding="UTF-8" standalone="yes"?>
<Relationships xmlns="http://schemas.openxmlformats.org/package/2006/relationships"><Relationship Id="rId8" Type="http://schemas.openxmlformats.org/officeDocument/2006/relationships/image" Target="../media/image50.png"/><Relationship Id="rId13" Type="http://schemas.openxmlformats.org/officeDocument/2006/relationships/hyperlink" Target="https://www.amazon.it/Cronache-Domain-Driven-Design-successo-esperienze/dp/8894255697/ref=sr_1_1?keywords=cronache+di+domain-driven+design&amp;qid=1675501375&amp;sprefix=cronache+di+doma%2Caps%2C100&amp;sr=8-1" TargetMode="External"/><Relationship Id="rId3" Type="http://schemas.openxmlformats.org/officeDocument/2006/relationships/image" Target="../media/image48.png"/><Relationship Id="rId7" Type="http://schemas.openxmlformats.org/officeDocument/2006/relationships/hyperlink" Target="https://github.com/cqrs-muflone" TargetMode="External"/><Relationship Id="rId12" Type="http://schemas.openxmlformats.org/officeDocument/2006/relationships/image" Target="../media/image7.png"/><Relationship Id="rId17" Type="http://schemas.openxmlformats.org/officeDocument/2006/relationships/image" Target="../media/image54.png"/><Relationship Id="rId2" Type="http://schemas.openxmlformats.org/officeDocument/2006/relationships/image" Target="../media/image47.jpg"/><Relationship Id="rId16" Type="http://schemas.openxmlformats.org/officeDocument/2006/relationships/hyperlink" Target="https://github.com/ace68" TargetMode="External"/><Relationship Id="rId1" Type="http://schemas.openxmlformats.org/officeDocument/2006/relationships/slideLayout" Target="../slideLayouts/slideLayout1.xml"/><Relationship Id="rId6" Type="http://schemas.openxmlformats.org/officeDocument/2006/relationships/hyperlink" Target="https://github.com/brewup" TargetMode="External"/><Relationship Id="rId11" Type="http://schemas.openxmlformats.org/officeDocument/2006/relationships/image" Target="../media/image52.png"/><Relationship Id="rId5" Type="http://schemas.openxmlformats.org/officeDocument/2006/relationships/hyperlink" Target="mailto:alberto.acerbis@intre.it" TargetMode="External"/><Relationship Id="rId15" Type="http://schemas.openxmlformats.org/officeDocument/2006/relationships/hyperlink" Target="https://www.twitch.tv/dddbrewup" TargetMode="External"/><Relationship Id="rId10" Type="http://schemas.openxmlformats.org/officeDocument/2006/relationships/hyperlink" Target="https://albertoacerbis.com/" TargetMode="External"/><Relationship Id="rId4" Type="http://schemas.openxmlformats.org/officeDocument/2006/relationships/image" Target="../media/image49.png"/><Relationship Id="rId9" Type="http://schemas.openxmlformats.org/officeDocument/2006/relationships/image" Target="../media/image51.png"/><Relationship Id="rId14" Type="http://schemas.openxmlformats.org/officeDocument/2006/relationships/image" Target="../media/image5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piè di pagina 3"/>
          <p:cNvSpPr>
            <a:spLocks noGrp="1"/>
          </p:cNvSpPr>
          <p:nvPr>
            <p:ph type="ftr" sz="quarter" idx="11"/>
          </p:nvPr>
        </p:nvSpPr>
        <p:spPr/>
        <p:txBody>
          <a:bodyPr/>
          <a:lstStyle/>
          <a:p>
            <a:pPr>
              <a:defRPr/>
            </a:pPr>
            <a:r>
              <a:rPr lang="it-IT" altLang="en-US" dirty="0"/>
              <a:t>17/05/2023 – Data Mesh</a:t>
            </a:r>
            <a:endParaRPr lang="en-US" altLang="en-US" dirty="0"/>
          </a:p>
        </p:txBody>
      </p:sp>
      <p:sp>
        <p:nvSpPr>
          <p:cNvPr id="6" name="Titolo 5">
            <a:extLst>
              <a:ext uri="{FF2B5EF4-FFF2-40B4-BE49-F238E27FC236}">
                <a16:creationId xmlns:a16="http://schemas.microsoft.com/office/drawing/2014/main" id="{A207B442-4186-9005-877E-27F667194B40}"/>
              </a:ext>
            </a:extLst>
          </p:cNvPr>
          <p:cNvSpPr>
            <a:spLocks noGrp="1"/>
          </p:cNvSpPr>
          <p:nvPr>
            <p:ph type="ctrTitle"/>
          </p:nvPr>
        </p:nvSpPr>
        <p:spPr>
          <a:xfrm>
            <a:off x="470630" y="1812023"/>
            <a:ext cx="8198250" cy="1095292"/>
          </a:xfrm>
        </p:spPr>
        <p:txBody>
          <a:bodyPr/>
          <a:lstStyle/>
          <a:p>
            <a:r>
              <a:rPr lang="it-IT" sz="5400" dirty="0"/>
              <a:t>DDD anche nei Dati?</a:t>
            </a:r>
          </a:p>
        </p:txBody>
      </p:sp>
      <p:sp>
        <p:nvSpPr>
          <p:cNvPr id="8" name="Segnaposto testo 7">
            <a:extLst>
              <a:ext uri="{FF2B5EF4-FFF2-40B4-BE49-F238E27FC236}">
                <a16:creationId xmlns:a16="http://schemas.microsoft.com/office/drawing/2014/main" id="{B668D12B-23B1-A531-8009-E48E81B28805}"/>
              </a:ext>
            </a:extLst>
          </p:cNvPr>
          <p:cNvSpPr>
            <a:spLocks noGrp="1"/>
          </p:cNvSpPr>
          <p:nvPr>
            <p:ph type="body" sz="quarter" idx="10"/>
          </p:nvPr>
        </p:nvSpPr>
        <p:spPr>
          <a:xfrm>
            <a:off x="470630" y="3471527"/>
            <a:ext cx="8198708" cy="1091585"/>
          </a:xfrm>
        </p:spPr>
        <p:txBody>
          <a:bodyPr/>
          <a:lstStyle/>
          <a:p>
            <a:r>
              <a:rPr lang="it-IT" sz="3600" dirty="0"/>
              <a:t>(AKA Data Mesh)</a:t>
            </a:r>
            <a:endParaRPr lang="it-IT" dirty="0"/>
          </a:p>
        </p:txBody>
      </p:sp>
      <p:pic>
        <p:nvPicPr>
          <p:cNvPr id="9" name="Immagine 8">
            <a:extLst>
              <a:ext uri="{FF2B5EF4-FFF2-40B4-BE49-F238E27FC236}">
                <a16:creationId xmlns:a16="http://schemas.microsoft.com/office/drawing/2014/main" id="{4CEC902C-E005-D0F5-8EC3-83DCFD05DF78}"/>
              </a:ext>
            </a:extLst>
          </p:cNvPr>
          <p:cNvPicPr>
            <a:picLocks noChangeAspect="1"/>
          </p:cNvPicPr>
          <p:nvPr/>
        </p:nvPicPr>
        <p:blipFill>
          <a:blip r:embed="rId3"/>
          <a:stretch>
            <a:fillRect/>
          </a:stretch>
        </p:blipFill>
        <p:spPr>
          <a:xfrm>
            <a:off x="4033533" y="5572185"/>
            <a:ext cx="1792634" cy="406401"/>
          </a:xfrm>
          <a:prstGeom prst="rect">
            <a:avLst/>
          </a:prstGeom>
        </p:spPr>
      </p:pic>
    </p:spTree>
    <p:extLst>
      <p:ext uri="{BB962C8B-B14F-4D97-AF65-F5344CB8AC3E}">
        <p14:creationId xmlns:p14="http://schemas.microsoft.com/office/powerpoint/2010/main" val="13870422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p:cNvSpPr>
            <a:spLocks noGrp="1"/>
          </p:cNvSpPr>
          <p:nvPr>
            <p:ph type="ctrTitle" idx="4294967295"/>
          </p:nvPr>
        </p:nvSpPr>
        <p:spPr>
          <a:xfrm>
            <a:off x="0" y="1966913"/>
            <a:ext cx="1971675" cy="2547937"/>
          </a:xfrm>
          <a:prstGeom prst="rect">
            <a:avLst/>
          </a:prstGeom>
          <a:noFill/>
        </p:spPr>
        <p:txBody>
          <a:bodyPr vert="horz" lIns="91440" tIns="45720" rIns="91440" bIns="45720" rtlCol="0" anchor="ctr">
            <a:normAutofit/>
          </a:bodyPr>
          <a:lstStyle/>
          <a:p>
            <a:pPr algn="ctr">
              <a:lnSpc>
                <a:spcPct val="90000"/>
              </a:lnSpc>
            </a:pPr>
            <a:r>
              <a:rPr lang="en-US" sz="3100" kern="1200">
                <a:solidFill>
                  <a:srgbClr val="FFFFFF"/>
                </a:solidFill>
                <a:latin typeface="+mj-lt"/>
                <a:ea typeface="+mj-ea"/>
                <a:cs typeface="+mj-cs"/>
              </a:rPr>
              <a:t>Failure Symptoms</a:t>
            </a:r>
          </a:p>
        </p:txBody>
      </p:sp>
      <p:sp>
        <p:nvSpPr>
          <p:cNvPr id="7" name="Ritardo 6">
            <a:extLst>
              <a:ext uri="{FF2B5EF4-FFF2-40B4-BE49-F238E27FC236}">
                <a16:creationId xmlns:a16="http://schemas.microsoft.com/office/drawing/2014/main" id="{1A8B21AC-BC1F-56ED-E0B8-8DD8E711E5CE}"/>
              </a:ext>
            </a:extLst>
          </p:cNvPr>
          <p:cNvSpPr/>
          <p:nvPr/>
        </p:nvSpPr>
        <p:spPr>
          <a:xfrm>
            <a:off x="-1345" y="0"/>
            <a:ext cx="2446089" cy="6857999"/>
          </a:xfrm>
          <a:prstGeom prst="flowChartDelay">
            <a:avLst/>
          </a:prstGeom>
          <a:gradFill flip="none" rotWithShape="1">
            <a:gsLst>
              <a:gs pos="0">
                <a:schemeClr val="accent5">
                  <a:shade val="30000"/>
                  <a:satMod val="115000"/>
                </a:schemeClr>
              </a:gs>
              <a:gs pos="50000">
                <a:schemeClr val="accent5">
                  <a:shade val="67500"/>
                  <a:satMod val="115000"/>
                </a:schemeClr>
              </a:gs>
              <a:gs pos="100000">
                <a:schemeClr val="accent5">
                  <a:shade val="100000"/>
                  <a:satMod val="115000"/>
                </a:schemeClr>
              </a:gs>
            </a:gsLst>
            <a:lin ang="8100000" scaled="1"/>
            <a:tileRect/>
          </a:gradFill>
          <a:effectLst>
            <a:innerShdw blurRad="63500" dist="50800" dir="13500000">
              <a:prstClr val="black">
                <a:alpha val="50000"/>
              </a:prstClr>
            </a:innerShdw>
          </a:effectLst>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it-IT" sz="2400" dirty="0" err="1"/>
              <a:t>Disconnected</a:t>
            </a:r>
            <a:endParaRPr lang="it-IT" sz="2400" dirty="0"/>
          </a:p>
        </p:txBody>
      </p:sp>
      <p:pic>
        <p:nvPicPr>
          <p:cNvPr id="2" name="Immagine 1">
            <a:extLst>
              <a:ext uri="{FF2B5EF4-FFF2-40B4-BE49-F238E27FC236}">
                <a16:creationId xmlns:a16="http://schemas.microsoft.com/office/drawing/2014/main" id="{FDE987DA-9F7E-A888-A1D5-96EFFA3F329B}"/>
              </a:ext>
            </a:extLst>
          </p:cNvPr>
          <p:cNvPicPr>
            <a:picLocks noChangeAspect="1"/>
          </p:cNvPicPr>
          <p:nvPr/>
        </p:nvPicPr>
        <p:blipFill>
          <a:blip r:embed="rId2"/>
          <a:stretch>
            <a:fillRect/>
          </a:stretch>
        </p:blipFill>
        <p:spPr>
          <a:xfrm>
            <a:off x="3345730" y="2038241"/>
            <a:ext cx="5510653" cy="2989528"/>
          </a:xfrm>
          <a:prstGeom prst="rect">
            <a:avLst/>
          </a:prstGeom>
        </p:spPr>
      </p:pic>
    </p:spTree>
    <p:extLst>
      <p:ext uri="{BB962C8B-B14F-4D97-AF65-F5344CB8AC3E}">
        <p14:creationId xmlns:p14="http://schemas.microsoft.com/office/powerpoint/2010/main" val="31643053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olo 2"/>
          <p:cNvSpPr>
            <a:spLocks noGrp="1"/>
          </p:cNvSpPr>
          <p:nvPr>
            <p:ph type="ctrTitle" idx="4294967295"/>
          </p:nvPr>
        </p:nvSpPr>
        <p:spPr>
          <a:xfrm>
            <a:off x="0" y="171450"/>
            <a:ext cx="2130425" cy="2370138"/>
          </a:xfrm>
          <a:prstGeom prst="rect">
            <a:avLst/>
          </a:prstGeom>
        </p:spPr>
        <p:txBody>
          <a:bodyPr vert="horz" lIns="91440" tIns="45720" rIns="91440" bIns="45720" rtlCol="0" anchor="ctr">
            <a:normAutofit/>
          </a:bodyPr>
          <a:lstStyle/>
          <a:p>
            <a:pPr>
              <a:lnSpc>
                <a:spcPct val="90000"/>
              </a:lnSpc>
            </a:pPr>
            <a:r>
              <a:rPr lang="en-US" sz="2800" kern="1200" dirty="0">
                <a:solidFill>
                  <a:srgbClr val="FFFFFF"/>
                </a:solidFill>
                <a:latin typeface="+mj-lt"/>
                <a:ea typeface="+mj-ea"/>
                <a:cs typeface="+mj-cs"/>
              </a:rPr>
              <a:t>Data Mesh</a:t>
            </a:r>
            <a:br>
              <a:rPr lang="en-US" sz="2800" kern="1200" dirty="0">
                <a:solidFill>
                  <a:srgbClr val="FFFFFF"/>
                </a:solidFill>
                <a:latin typeface="+mj-lt"/>
                <a:ea typeface="+mj-ea"/>
                <a:cs typeface="+mj-cs"/>
              </a:rPr>
            </a:br>
            <a:r>
              <a:rPr lang="en-US" sz="1400" kern="1200" dirty="0">
                <a:solidFill>
                  <a:srgbClr val="FFFFFF"/>
                </a:solidFill>
                <a:latin typeface="+mj-lt"/>
                <a:ea typeface="+mj-ea"/>
                <a:cs typeface="+mj-cs"/>
              </a:rPr>
              <a:t>(</a:t>
            </a:r>
            <a:r>
              <a:rPr lang="en-US" sz="1400" kern="1200" dirty="0" err="1">
                <a:solidFill>
                  <a:srgbClr val="FFFFFF"/>
                </a:solidFill>
                <a:latin typeface="+mj-lt"/>
                <a:ea typeface="+mj-ea"/>
                <a:cs typeface="+mj-cs"/>
              </a:rPr>
              <a:t>Zhamak</a:t>
            </a:r>
            <a:r>
              <a:rPr lang="en-US" sz="1400" kern="1200" dirty="0">
                <a:solidFill>
                  <a:srgbClr val="FFFFFF"/>
                </a:solidFill>
                <a:latin typeface="+mj-lt"/>
                <a:ea typeface="+mj-ea"/>
                <a:cs typeface="+mj-cs"/>
              </a:rPr>
              <a:t> </a:t>
            </a:r>
            <a:r>
              <a:rPr lang="en-US" sz="1400" kern="1200" dirty="0" err="1">
                <a:solidFill>
                  <a:srgbClr val="FFFFFF"/>
                </a:solidFill>
                <a:latin typeface="+mj-lt"/>
                <a:ea typeface="+mj-ea"/>
                <a:cs typeface="+mj-cs"/>
              </a:rPr>
              <a:t>Dehghani</a:t>
            </a:r>
            <a:r>
              <a:rPr lang="en-US" sz="1400" kern="1200" dirty="0">
                <a:solidFill>
                  <a:srgbClr val="FFFFFF"/>
                </a:solidFill>
                <a:latin typeface="+mj-lt"/>
                <a:ea typeface="+mj-ea"/>
                <a:cs typeface="+mj-cs"/>
              </a:rPr>
              <a:t>)</a:t>
            </a:r>
            <a:r>
              <a:rPr lang="en-US" sz="2800" kern="1200" dirty="0">
                <a:solidFill>
                  <a:srgbClr val="FFFFFF"/>
                </a:solidFill>
                <a:latin typeface="+mj-lt"/>
                <a:ea typeface="+mj-ea"/>
                <a:cs typeface="+mj-cs"/>
              </a:rPr>
              <a:t> </a:t>
            </a:r>
          </a:p>
        </p:txBody>
      </p:sp>
      <p:pic>
        <p:nvPicPr>
          <p:cNvPr id="4" name="Immagine 3">
            <a:extLst>
              <a:ext uri="{FF2B5EF4-FFF2-40B4-BE49-F238E27FC236}">
                <a16:creationId xmlns:a16="http://schemas.microsoft.com/office/drawing/2014/main" id="{2CA36F33-CBD4-DDC3-A5F7-972522297684}"/>
              </a:ext>
            </a:extLst>
          </p:cNvPr>
          <p:cNvPicPr>
            <a:picLocks noChangeAspect="1"/>
          </p:cNvPicPr>
          <p:nvPr/>
        </p:nvPicPr>
        <p:blipFill>
          <a:blip r:embed="rId2"/>
          <a:stretch>
            <a:fillRect/>
          </a:stretch>
        </p:blipFill>
        <p:spPr>
          <a:xfrm>
            <a:off x="3768425" y="810456"/>
            <a:ext cx="4978760" cy="4966313"/>
          </a:xfrm>
          <a:prstGeom prst="rect">
            <a:avLst/>
          </a:prstGeom>
        </p:spPr>
      </p:pic>
      <p:sp>
        <p:nvSpPr>
          <p:cNvPr id="7" name="Rettangolo con un angolo ritagliato 6">
            <a:extLst>
              <a:ext uri="{FF2B5EF4-FFF2-40B4-BE49-F238E27FC236}">
                <a16:creationId xmlns:a16="http://schemas.microsoft.com/office/drawing/2014/main" id="{675306C0-7D4B-6A3C-A507-6F1F3B96CF89}"/>
              </a:ext>
            </a:extLst>
          </p:cNvPr>
          <p:cNvSpPr/>
          <p:nvPr/>
        </p:nvSpPr>
        <p:spPr>
          <a:xfrm>
            <a:off x="-1" y="0"/>
            <a:ext cx="3347049" cy="3994030"/>
          </a:xfrm>
          <a:prstGeom prst="snip1Rect">
            <a:avLst/>
          </a:prstGeom>
          <a:gradFill flip="none" rotWithShape="1">
            <a:gsLst>
              <a:gs pos="0">
                <a:schemeClr val="accent5">
                  <a:shade val="30000"/>
                  <a:satMod val="115000"/>
                </a:schemeClr>
              </a:gs>
              <a:gs pos="50000">
                <a:schemeClr val="accent5">
                  <a:shade val="67500"/>
                  <a:satMod val="115000"/>
                </a:schemeClr>
              </a:gs>
              <a:gs pos="100000">
                <a:schemeClr val="accent5">
                  <a:shade val="100000"/>
                  <a:satMod val="115000"/>
                </a:schemeClr>
              </a:gs>
            </a:gsLst>
            <a:lin ang="8100000" scaled="1"/>
            <a:tileRect/>
          </a:gradFill>
          <a:effectLst>
            <a:innerShdw blurRad="63500" dist="50800" dir="13500000">
              <a:prstClr val="black">
                <a:alpha val="50000"/>
              </a:prstClr>
            </a:innerShdw>
          </a:effectLst>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it-IT" sz="4400" dirty="0"/>
              <a:t>Data Mesh</a:t>
            </a:r>
          </a:p>
          <a:p>
            <a:pPr algn="ctr"/>
            <a:r>
              <a:rPr lang="it-IT" sz="2000" dirty="0"/>
              <a:t>(</a:t>
            </a:r>
            <a:r>
              <a:rPr lang="it-IT" sz="2000" dirty="0" err="1"/>
              <a:t>Zhamak</a:t>
            </a:r>
            <a:r>
              <a:rPr lang="it-IT" sz="2000" dirty="0"/>
              <a:t> </a:t>
            </a:r>
            <a:r>
              <a:rPr lang="it-IT" sz="2000" dirty="0" err="1"/>
              <a:t>Dehghani</a:t>
            </a:r>
            <a:r>
              <a:rPr lang="it-IT" sz="2000" dirty="0"/>
              <a:t>)</a:t>
            </a:r>
          </a:p>
        </p:txBody>
      </p:sp>
    </p:spTree>
    <p:extLst>
      <p:ext uri="{BB962C8B-B14F-4D97-AF65-F5344CB8AC3E}">
        <p14:creationId xmlns:p14="http://schemas.microsoft.com/office/powerpoint/2010/main" val="1172264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magine 3">
            <a:extLst>
              <a:ext uri="{FF2B5EF4-FFF2-40B4-BE49-F238E27FC236}">
                <a16:creationId xmlns:a16="http://schemas.microsoft.com/office/drawing/2014/main" id="{D2C19EA5-31A5-8890-05BD-A1A62C3C4FA0}"/>
              </a:ext>
            </a:extLst>
          </p:cNvPr>
          <p:cNvPicPr>
            <a:picLocks noChangeAspect="1"/>
          </p:cNvPicPr>
          <p:nvPr/>
        </p:nvPicPr>
        <p:blipFill>
          <a:blip r:embed="rId2"/>
          <a:stretch>
            <a:fillRect/>
          </a:stretch>
        </p:blipFill>
        <p:spPr>
          <a:xfrm>
            <a:off x="118074" y="1874496"/>
            <a:ext cx="4319397" cy="975749"/>
          </a:xfrm>
          <a:prstGeom prst="rect">
            <a:avLst/>
          </a:prstGeom>
        </p:spPr>
      </p:pic>
      <p:pic>
        <p:nvPicPr>
          <p:cNvPr id="5" name="Immagine 4">
            <a:extLst>
              <a:ext uri="{FF2B5EF4-FFF2-40B4-BE49-F238E27FC236}">
                <a16:creationId xmlns:a16="http://schemas.microsoft.com/office/drawing/2014/main" id="{4FD32225-A72C-188F-C61A-1AAA2B414B05}"/>
              </a:ext>
            </a:extLst>
          </p:cNvPr>
          <p:cNvPicPr>
            <a:picLocks noChangeAspect="1"/>
          </p:cNvPicPr>
          <p:nvPr/>
        </p:nvPicPr>
        <p:blipFill>
          <a:blip r:embed="rId3"/>
          <a:stretch>
            <a:fillRect/>
          </a:stretch>
        </p:blipFill>
        <p:spPr>
          <a:xfrm>
            <a:off x="26634" y="3432839"/>
            <a:ext cx="4331824" cy="820374"/>
          </a:xfrm>
          <a:prstGeom prst="rect">
            <a:avLst/>
          </a:prstGeom>
        </p:spPr>
      </p:pic>
      <p:pic>
        <p:nvPicPr>
          <p:cNvPr id="6" name="Immagine 5">
            <a:extLst>
              <a:ext uri="{FF2B5EF4-FFF2-40B4-BE49-F238E27FC236}">
                <a16:creationId xmlns:a16="http://schemas.microsoft.com/office/drawing/2014/main" id="{0D36DA92-FCAB-E9B1-EAAD-2A8E28135D6F}"/>
              </a:ext>
            </a:extLst>
          </p:cNvPr>
          <p:cNvPicPr>
            <a:picLocks noChangeAspect="1"/>
          </p:cNvPicPr>
          <p:nvPr/>
        </p:nvPicPr>
        <p:blipFill>
          <a:blip r:embed="rId4"/>
          <a:stretch>
            <a:fillRect/>
          </a:stretch>
        </p:blipFill>
        <p:spPr>
          <a:xfrm>
            <a:off x="26634" y="4880259"/>
            <a:ext cx="4338041" cy="876309"/>
          </a:xfrm>
          <a:prstGeom prst="rect">
            <a:avLst/>
          </a:prstGeom>
        </p:spPr>
      </p:pic>
      <p:pic>
        <p:nvPicPr>
          <p:cNvPr id="7" name="Immagine 6">
            <a:extLst>
              <a:ext uri="{FF2B5EF4-FFF2-40B4-BE49-F238E27FC236}">
                <a16:creationId xmlns:a16="http://schemas.microsoft.com/office/drawing/2014/main" id="{6279B511-48C9-9447-D54D-4B431DA47D47}"/>
              </a:ext>
            </a:extLst>
          </p:cNvPr>
          <p:cNvPicPr>
            <a:picLocks noChangeAspect="1"/>
          </p:cNvPicPr>
          <p:nvPr/>
        </p:nvPicPr>
        <p:blipFill>
          <a:blip r:embed="rId5"/>
          <a:stretch>
            <a:fillRect/>
          </a:stretch>
        </p:blipFill>
        <p:spPr>
          <a:xfrm>
            <a:off x="4984379" y="1857771"/>
            <a:ext cx="3489098" cy="912379"/>
          </a:xfrm>
          <a:prstGeom prst="rect">
            <a:avLst/>
          </a:prstGeom>
        </p:spPr>
      </p:pic>
      <p:pic>
        <p:nvPicPr>
          <p:cNvPr id="8" name="Immagine 7">
            <a:extLst>
              <a:ext uri="{FF2B5EF4-FFF2-40B4-BE49-F238E27FC236}">
                <a16:creationId xmlns:a16="http://schemas.microsoft.com/office/drawing/2014/main" id="{962F4001-DB38-25CD-BDDF-F1AEFD012E7A}"/>
              </a:ext>
            </a:extLst>
          </p:cNvPr>
          <p:cNvPicPr>
            <a:picLocks noChangeAspect="1"/>
          </p:cNvPicPr>
          <p:nvPr/>
        </p:nvPicPr>
        <p:blipFill>
          <a:blip r:embed="rId6"/>
          <a:stretch>
            <a:fillRect/>
          </a:stretch>
        </p:blipFill>
        <p:spPr>
          <a:xfrm>
            <a:off x="4437471" y="3491651"/>
            <a:ext cx="4345270" cy="1057979"/>
          </a:xfrm>
          <a:prstGeom prst="rect">
            <a:avLst/>
          </a:prstGeom>
        </p:spPr>
      </p:pic>
      <p:pic>
        <p:nvPicPr>
          <p:cNvPr id="9" name="Immagine 8">
            <a:extLst>
              <a:ext uri="{FF2B5EF4-FFF2-40B4-BE49-F238E27FC236}">
                <a16:creationId xmlns:a16="http://schemas.microsoft.com/office/drawing/2014/main" id="{D033EA99-EB24-6874-C956-9F33FC61C96E}"/>
              </a:ext>
            </a:extLst>
          </p:cNvPr>
          <p:cNvPicPr>
            <a:picLocks noChangeAspect="1"/>
          </p:cNvPicPr>
          <p:nvPr/>
        </p:nvPicPr>
        <p:blipFill>
          <a:blip r:embed="rId7"/>
          <a:stretch>
            <a:fillRect/>
          </a:stretch>
        </p:blipFill>
        <p:spPr>
          <a:xfrm>
            <a:off x="4312144" y="4963946"/>
            <a:ext cx="4760836" cy="912379"/>
          </a:xfrm>
          <a:prstGeom prst="rect">
            <a:avLst/>
          </a:prstGeom>
        </p:spPr>
      </p:pic>
      <p:sp>
        <p:nvSpPr>
          <p:cNvPr id="11" name="Ritardo 10">
            <a:extLst>
              <a:ext uri="{FF2B5EF4-FFF2-40B4-BE49-F238E27FC236}">
                <a16:creationId xmlns:a16="http://schemas.microsoft.com/office/drawing/2014/main" id="{145C6C81-4587-779B-ED76-5EF790F195A7}"/>
              </a:ext>
            </a:extLst>
          </p:cNvPr>
          <p:cNvSpPr/>
          <p:nvPr/>
        </p:nvSpPr>
        <p:spPr>
          <a:xfrm rot="5400000">
            <a:off x="3769749" y="-3769733"/>
            <a:ext cx="1604497" cy="9143999"/>
          </a:xfrm>
          <a:prstGeom prst="flowChartDelay">
            <a:avLst/>
          </a:prstGeom>
          <a:gradFill flip="none" rotWithShape="1">
            <a:gsLst>
              <a:gs pos="0">
                <a:schemeClr val="accent5">
                  <a:shade val="30000"/>
                  <a:satMod val="115000"/>
                </a:schemeClr>
              </a:gs>
              <a:gs pos="50000">
                <a:schemeClr val="accent5">
                  <a:shade val="67500"/>
                  <a:satMod val="115000"/>
                </a:schemeClr>
              </a:gs>
              <a:gs pos="100000">
                <a:schemeClr val="accent5">
                  <a:shade val="100000"/>
                  <a:satMod val="115000"/>
                </a:schemeClr>
              </a:gs>
            </a:gsLst>
            <a:lin ang="8100000" scaled="1"/>
            <a:tileRect/>
          </a:gradFill>
          <a:effectLst>
            <a:innerShdw blurRad="63500" dist="50800" dir="13500000">
              <a:prstClr val="black">
                <a:alpha val="50000"/>
              </a:prstClr>
            </a:innerShdw>
          </a:effectLst>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it-IT" sz="2800" dirty="0"/>
          </a:p>
        </p:txBody>
      </p:sp>
      <p:sp>
        <p:nvSpPr>
          <p:cNvPr id="12" name="CasellaDiTesto 11">
            <a:extLst>
              <a:ext uri="{FF2B5EF4-FFF2-40B4-BE49-F238E27FC236}">
                <a16:creationId xmlns:a16="http://schemas.microsoft.com/office/drawing/2014/main" id="{F8660050-72DC-9077-2A24-A32562E520CB}"/>
              </a:ext>
            </a:extLst>
          </p:cNvPr>
          <p:cNvSpPr txBox="1"/>
          <p:nvPr/>
        </p:nvSpPr>
        <p:spPr>
          <a:xfrm>
            <a:off x="0" y="94916"/>
            <a:ext cx="9143998" cy="769441"/>
          </a:xfrm>
          <a:prstGeom prst="rect">
            <a:avLst/>
          </a:prstGeom>
          <a:noFill/>
        </p:spPr>
        <p:txBody>
          <a:bodyPr wrap="square" rtlCol="0">
            <a:spAutoFit/>
          </a:bodyPr>
          <a:lstStyle/>
          <a:p>
            <a:pPr algn="ctr"/>
            <a:r>
              <a:rPr lang="it-IT" sz="4400" dirty="0">
                <a:solidFill>
                  <a:schemeClr val="bg1"/>
                </a:solidFill>
                <a:latin typeface="Open Sans" panose="020B0606030504020204" pitchFamily="34" charset="0"/>
                <a:ea typeface="Open Sans" panose="020B0606030504020204" pitchFamily="34" charset="0"/>
                <a:cs typeface="Open Sans" panose="020B0606030504020204" pitchFamily="34" charset="0"/>
              </a:rPr>
              <a:t>A socio-technical </a:t>
            </a:r>
            <a:r>
              <a:rPr lang="it-IT" sz="4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approach</a:t>
            </a:r>
            <a:endParaRPr lang="it-IT" sz="4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58486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037C1C0-FADA-40C7-B923-037899A24F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c 11">
            <a:extLst>
              <a:ext uri="{FF2B5EF4-FFF2-40B4-BE49-F238E27FC236}">
                <a16:creationId xmlns:a16="http://schemas.microsoft.com/office/drawing/2014/main" id="{E2B33195-5BCA-4BB7-A82D-6739522687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604789">
            <a:off x="133242" y="1149336"/>
            <a:ext cx="2987899" cy="2240924"/>
          </a:xfrm>
          <a:prstGeom prst="arc">
            <a:avLst>
              <a:gd name="adj1" fmla="val 14455503"/>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 name="Titolo 2"/>
          <p:cNvSpPr>
            <a:spLocks noGrp="1"/>
          </p:cNvSpPr>
          <p:nvPr>
            <p:ph type="ctrTitle"/>
          </p:nvPr>
        </p:nvSpPr>
        <p:spPr>
          <a:xfrm>
            <a:off x="669613" y="1370171"/>
            <a:ext cx="3814185" cy="2387600"/>
          </a:xfrm>
        </p:spPr>
        <p:txBody>
          <a:bodyPr vert="horz" lIns="91440" tIns="45720" rIns="91440" bIns="45720" rtlCol="0" anchor="b">
            <a:normAutofit/>
          </a:bodyPr>
          <a:lstStyle/>
          <a:p>
            <a:pPr algn="ctr">
              <a:lnSpc>
                <a:spcPct val="90000"/>
              </a:lnSpc>
            </a:pPr>
            <a:r>
              <a:rPr lang="en-US" sz="4800" kern="1200" dirty="0">
                <a:solidFill>
                  <a:schemeClr val="tx1"/>
                </a:solidFill>
                <a:latin typeface="+mj-lt"/>
                <a:ea typeface="+mj-ea"/>
                <a:cs typeface="+mj-cs"/>
              </a:rPr>
              <a:t>Domain-Driven Design</a:t>
            </a:r>
          </a:p>
        </p:txBody>
      </p:sp>
      <p:sp>
        <p:nvSpPr>
          <p:cNvPr id="14" name="Oval 13">
            <a:extLst>
              <a:ext uri="{FF2B5EF4-FFF2-40B4-BE49-F238E27FC236}">
                <a16:creationId xmlns:a16="http://schemas.microsoft.com/office/drawing/2014/main" id="{CF8AD9F3-9AF6-494F-83A3-2F67756393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918527" y="541034"/>
            <a:ext cx="698947" cy="90664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5" name="Immagine 4">
            <a:extLst>
              <a:ext uri="{FF2B5EF4-FFF2-40B4-BE49-F238E27FC236}">
                <a16:creationId xmlns:a16="http://schemas.microsoft.com/office/drawing/2014/main" id="{D2A5C099-A1F1-D32F-1B16-1802B073135B}"/>
              </a:ext>
            </a:extLst>
          </p:cNvPr>
          <p:cNvPicPr>
            <a:picLocks noChangeAspect="1"/>
          </p:cNvPicPr>
          <p:nvPr/>
        </p:nvPicPr>
        <p:blipFill rotWithShape="1">
          <a:blip r:embed="rId2"/>
          <a:srcRect l="2836" r="2228" b="1"/>
          <a:stretch/>
        </p:blipFill>
        <p:spPr>
          <a:xfrm>
            <a:off x="4531380" y="413674"/>
            <a:ext cx="3092368" cy="4123157"/>
          </a:xfrm>
          <a:custGeom>
            <a:avLst/>
            <a:gdLst/>
            <a:ahLst/>
            <a:cxnLst/>
            <a:rect l="l" t="t" r="r" b="b"/>
            <a:pathLst>
              <a:path w="3741748" h="3741748">
                <a:moveTo>
                  <a:pt x="1870874" y="0"/>
                </a:moveTo>
                <a:cubicBezTo>
                  <a:pt x="2904129" y="0"/>
                  <a:pt x="3741748" y="837619"/>
                  <a:pt x="3741748" y="1870874"/>
                </a:cubicBezTo>
                <a:cubicBezTo>
                  <a:pt x="3741748" y="2904129"/>
                  <a:pt x="2904129" y="3741748"/>
                  <a:pt x="1870874" y="3741748"/>
                </a:cubicBezTo>
                <a:cubicBezTo>
                  <a:pt x="837619" y="3741748"/>
                  <a:pt x="0" y="2904129"/>
                  <a:pt x="0" y="1870874"/>
                </a:cubicBezTo>
                <a:cubicBezTo>
                  <a:pt x="0" y="837619"/>
                  <a:pt x="837619" y="0"/>
                  <a:pt x="1870874" y="0"/>
                </a:cubicBezTo>
                <a:close/>
              </a:path>
            </a:pathLst>
          </a:custGeom>
        </p:spPr>
      </p:pic>
      <p:sp>
        <p:nvSpPr>
          <p:cNvPr id="16" name="Rectangle 15">
            <a:extLst>
              <a:ext uri="{FF2B5EF4-FFF2-40B4-BE49-F238E27FC236}">
                <a16:creationId xmlns:a16="http://schemas.microsoft.com/office/drawing/2014/main" id="{0DA5DB8B-7E5C-4ABC-8069-A9A8806F39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76125" y="3865664"/>
            <a:ext cx="554572" cy="739429"/>
          </a:xfrm>
          <a:prstGeom prst="rect">
            <a:avLst/>
          </a:prstGeom>
          <a:noFill/>
          <a:ln w="127000">
            <a:solidFill>
              <a:schemeClr val="accent6"/>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4" name="Immagine 3">
            <a:extLst>
              <a:ext uri="{FF2B5EF4-FFF2-40B4-BE49-F238E27FC236}">
                <a16:creationId xmlns:a16="http://schemas.microsoft.com/office/drawing/2014/main" id="{941366B3-179B-C491-C611-4DCB44F7A78C}"/>
              </a:ext>
            </a:extLst>
          </p:cNvPr>
          <p:cNvPicPr>
            <a:picLocks noChangeAspect="1"/>
          </p:cNvPicPr>
          <p:nvPr/>
        </p:nvPicPr>
        <p:blipFill rotWithShape="1">
          <a:blip r:embed="rId3"/>
          <a:srcRect l="778" r="-4" b="-4"/>
          <a:stretch/>
        </p:blipFill>
        <p:spPr>
          <a:xfrm>
            <a:off x="6521652" y="3158548"/>
            <a:ext cx="2285657" cy="3047542"/>
          </a:xfrm>
          <a:custGeom>
            <a:avLst/>
            <a:gdLst/>
            <a:ahLst/>
            <a:cxnLst/>
            <a:rect l="l" t="t" r="r" b="b"/>
            <a:pathLst>
              <a:path w="2283868" h="2283868">
                <a:moveTo>
                  <a:pt x="1141934" y="0"/>
                </a:moveTo>
                <a:cubicBezTo>
                  <a:pt x="1772607" y="0"/>
                  <a:pt x="2283868" y="511261"/>
                  <a:pt x="2283868" y="1141934"/>
                </a:cubicBezTo>
                <a:cubicBezTo>
                  <a:pt x="2283868" y="1772607"/>
                  <a:pt x="1772607" y="2283868"/>
                  <a:pt x="1141934" y="2283868"/>
                </a:cubicBezTo>
                <a:cubicBezTo>
                  <a:pt x="511261" y="2283868"/>
                  <a:pt x="0" y="1772607"/>
                  <a:pt x="0" y="1141934"/>
                </a:cubicBezTo>
                <a:cubicBezTo>
                  <a:pt x="0" y="511261"/>
                  <a:pt x="511261" y="0"/>
                  <a:pt x="1141934" y="0"/>
                </a:cubicBezTo>
                <a:close/>
              </a:path>
            </a:pathLst>
          </a:custGeom>
        </p:spPr>
      </p:pic>
    </p:spTree>
    <p:extLst>
      <p:ext uri="{BB962C8B-B14F-4D97-AF65-F5344CB8AC3E}">
        <p14:creationId xmlns:p14="http://schemas.microsoft.com/office/powerpoint/2010/main" val="4008906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ttangolo con angoli arrotondati 5">
            <a:extLst>
              <a:ext uri="{FF2B5EF4-FFF2-40B4-BE49-F238E27FC236}">
                <a16:creationId xmlns:a16="http://schemas.microsoft.com/office/drawing/2014/main" id="{B9954413-A28E-69DA-773F-DC09502E9FA2}"/>
              </a:ext>
            </a:extLst>
          </p:cNvPr>
          <p:cNvSpPr/>
          <p:nvPr/>
        </p:nvSpPr>
        <p:spPr>
          <a:xfrm>
            <a:off x="126119" y="2272884"/>
            <a:ext cx="4238847" cy="513798"/>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it-IT" sz="4000" dirty="0"/>
              <a:t>Pattern Strategici</a:t>
            </a:r>
          </a:p>
        </p:txBody>
      </p:sp>
      <p:sp>
        <p:nvSpPr>
          <p:cNvPr id="7" name="Rettangolo con angoli arrotondati 6">
            <a:extLst>
              <a:ext uri="{FF2B5EF4-FFF2-40B4-BE49-F238E27FC236}">
                <a16:creationId xmlns:a16="http://schemas.microsoft.com/office/drawing/2014/main" id="{8EC8A8D9-0BC3-4014-F9A7-6906EA5B9790}"/>
              </a:ext>
            </a:extLst>
          </p:cNvPr>
          <p:cNvSpPr/>
          <p:nvPr/>
        </p:nvSpPr>
        <p:spPr>
          <a:xfrm>
            <a:off x="4779036" y="2272884"/>
            <a:ext cx="4238847" cy="513798"/>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it-IT" sz="4000" dirty="0"/>
              <a:t>Pattern Tattici</a:t>
            </a:r>
          </a:p>
        </p:txBody>
      </p:sp>
      <p:sp>
        <p:nvSpPr>
          <p:cNvPr id="8" name="Rettangolo con angoli arrotondati 7">
            <a:extLst>
              <a:ext uri="{FF2B5EF4-FFF2-40B4-BE49-F238E27FC236}">
                <a16:creationId xmlns:a16="http://schemas.microsoft.com/office/drawing/2014/main" id="{AAB5CEEA-FE5C-1D2D-110A-50DC00628316}"/>
              </a:ext>
            </a:extLst>
          </p:cNvPr>
          <p:cNvSpPr/>
          <p:nvPr/>
        </p:nvSpPr>
        <p:spPr>
          <a:xfrm>
            <a:off x="126119" y="3386728"/>
            <a:ext cx="4238847" cy="401816"/>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it-IT" dirty="0" err="1"/>
              <a:t>Ubiquitous</a:t>
            </a:r>
            <a:r>
              <a:rPr lang="it-IT" dirty="0"/>
              <a:t> Language</a:t>
            </a:r>
          </a:p>
        </p:txBody>
      </p:sp>
      <p:sp>
        <p:nvSpPr>
          <p:cNvPr id="9" name="Rettangolo con angoli arrotondati 8">
            <a:extLst>
              <a:ext uri="{FF2B5EF4-FFF2-40B4-BE49-F238E27FC236}">
                <a16:creationId xmlns:a16="http://schemas.microsoft.com/office/drawing/2014/main" id="{5149A448-3A26-0FF3-B152-49A027687535}"/>
              </a:ext>
            </a:extLst>
          </p:cNvPr>
          <p:cNvSpPr/>
          <p:nvPr/>
        </p:nvSpPr>
        <p:spPr>
          <a:xfrm>
            <a:off x="126119" y="4058813"/>
            <a:ext cx="4238847" cy="401816"/>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it-IT" dirty="0" err="1"/>
              <a:t>Bounded</a:t>
            </a:r>
            <a:r>
              <a:rPr lang="it-IT" dirty="0"/>
              <a:t> </a:t>
            </a:r>
            <a:r>
              <a:rPr lang="it-IT" dirty="0" err="1"/>
              <a:t>Context</a:t>
            </a:r>
            <a:endParaRPr lang="it-IT" dirty="0"/>
          </a:p>
        </p:txBody>
      </p:sp>
      <p:sp>
        <p:nvSpPr>
          <p:cNvPr id="10" name="Rettangolo con angoli arrotondati 9">
            <a:extLst>
              <a:ext uri="{FF2B5EF4-FFF2-40B4-BE49-F238E27FC236}">
                <a16:creationId xmlns:a16="http://schemas.microsoft.com/office/drawing/2014/main" id="{D6543B04-A555-218A-7B2C-35E2908D002C}"/>
              </a:ext>
            </a:extLst>
          </p:cNvPr>
          <p:cNvSpPr/>
          <p:nvPr/>
        </p:nvSpPr>
        <p:spPr>
          <a:xfrm>
            <a:off x="126119" y="4730898"/>
            <a:ext cx="4238847" cy="401816"/>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it-IT" dirty="0" err="1"/>
              <a:t>Context</a:t>
            </a:r>
            <a:r>
              <a:rPr lang="it-IT" dirty="0"/>
              <a:t> Mapping</a:t>
            </a:r>
          </a:p>
        </p:txBody>
      </p:sp>
      <p:sp>
        <p:nvSpPr>
          <p:cNvPr id="11" name="Rettangolo con angoli arrotondati 10">
            <a:extLst>
              <a:ext uri="{FF2B5EF4-FFF2-40B4-BE49-F238E27FC236}">
                <a16:creationId xmlns:a16="http://schemas.microsoft.com/office/drawing/2014/main" id="{FD9A6FBB-433D-8096-E370-4B18A5DD623E}"/>
              </a:ext>
            </a:extLst>
          </p:cNvPr>
          <p:cNvSpPr/>
          <p:nvPr/>
        </p:nvSpPr>
        <p:spPr>
          <a:xfrm>
            <a:off x="4779036" y="3386728"/>
            <a:ext cx="4238847" cy="401816"/>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it-IT" dirty="0" err="1"/>
              <a:t>Entity</a:t>
            </a:r>
            <a:endParaRPr lang="it-IT" dirty="0"/>
          </a:p>
        </p:txBody>
      </p:sp>
      <p:sp>
        <p:nvSpPr>
          <p:cNvPr id="12" name="Rettangolo con angoli arrotondati 11">
            <a:extLst>
              <a:ext uri="{FF2B5EF4-FFF2-40B4-BE49-F238E27FC236}">
                <a16:creationId xmlns:a16="http://schemas.microsoft.com/office/drawing/2014/main" id="{9DD968F4-2BEB-31AA-5464-F2679EF171F6}"/>
              </a:ext>
            </a:extLst>
          </p:cNvPr>
          <p:cNvSpPr/>
          <p:nvPr/>
        </p:nvSpPr>
        <p:spPr>
          <a:xfrm>
            <a:off x="4779036" y="4058813"/>
            <a:ext cx="4238847" cy="401816"/>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it-IT" dirty="0"/>
              <a:t>Value Object</a:t>
            </a:r>
          </a:p>
        </p:txBody>
      </p:sp>
      <p:sp>
        <p:nvSpPr>
          <p:cNvPr id="13" name="Rettangolo con angoli arrotondati 12">
            <a:extLst>
              <a:ext uri="{FF2B5EF4-FFF2-40B4-BE49-F238E27FC236}">
                <a16:creationId xmlns:a16="http://schemas.microsoft.com/office/drawing/2014/main" id="{A0EEEBDC-972A-756C-F1C7-A7DF84552236}"/>
              </a:ext>
            </a:extLst>
          </p:cNvPr>
          <p:cNvSpPr/>
          <p:nvPr/>
        </p:nvSpPr>
        <p:spPr>
          <a:xfrm>
            <a:off x="4779036" y="4730898"/>
            <a:ext cx="4238847" cy="401816"/>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it-IT" dirty="0"/>
              <a:t>Aggregate</a:t>
            </a:r>
          </a:p>
        </p:txBody>
      </p:sp>
      <p:sp>
        <p:nvSpPr>
          <p:cNvPr id="14" name="Rettangolo con angoli arrotondati 13">
            <a:extLst>
              <a:ext uri="{FF2B5EF4-FFF2-40B4-BE49-F238E27FC236}">
                <a16:creationId xmlns:a16="http://schemas.microsoft.com/office/drawing/2014/main" id="{00B5DBD4-910E-1CA2-9822-A7346D748732}"/>
              </a:ext>
            </a:extLst>
          </p:cNvPr>
          <p:cNvSpPr/>
          <p:nvPr/>
        </p:nvSpPr>
        <p:spPr>
          <a:xfrm>
            <a:off x="4789706" y="5400698"/>
            <a:ext cx="4238847" cy="401816"/>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it-IT" dirty="0"/>
              <a:t>Aggregate Root</a:t>
            </a:r>
          </a:p>
        </p:txBody>
      </p:sp>
      <p:sp>
        <p:nvSpPr>
          <p:cNvPr id="3" name="Ritardo 2">
            <a:extLst>
              <a:ext uri="{FF2B5EF4-FFF2-40B4-BE49-F238E27FC236}">
                <a16:creationId xmlns:a16="http://schemas.microsoft.com/office/drawing/2014/main" id="{4FC8DD13-2193-1AAF-E8EF-3C96F3591C06}"/>
              </a:ext>
            </a:extLst>
          </p:cNvPr>
          <p:cNvSpPr/>
          <p:nvPr/>
        </p:nvSpPr>
        <p:spPr>
          <a:xfrm rot="5400000">
            <a:off x="3653285" y="-3653286"/>
            <a:ext cx="1837426" cy="9143999"/>
          </a:xfrm>
          <a:prstGeom prst="flowChartDelay">
            <a:avLst/>
          </a:prstGeom>
          <a:gradFill flip="none" rotWithShape="1">
            <a:gsLst>
              <a:gs pos="0">
                <a:schemeClr val="accent5">
                  <a:shade val="30000"/>
                  <a:satMod val="115000"/>
                </a:schemeClr>
              </a:gs>
              <a:gs pos="50000">
                <a:schemeClr val="accent5">
                  <a:shade val="67500"/>
                  <a:satMod val="115000"/>
                </a:schemeClr>
              </a:gs>
              <a:gs pos="100000">
                <a:schemeClr val="accent5">
                  <a:shade val="100000"/>
                  <a:satMod val="115000"/>
                </a:schemeClr>
              </a:gs>
            </a:gsLst>
            <a:lin ang="8100000" scaled="1"/>
            <a:tileRect/>
          </a:gradFill>
          <a:effectLst>
            <a:innerShdw blurRad="63500" dist="50800" dir="13500000">
              <a:prstClr val="black">
                <a:alpha val="50000"/>
              </a:prstClr>
            </a:innerShdw>
          </a:effectLst>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it-IT" sz="2800" dirty="0"/>
          </a:p>
        </p:txBody>
      </p:sp>
      <p:sp>
        <p:nvSpPr>
          <p:cNvPr id="4" name="CasellaDiTesto 3">
            <a:extLst>
              <a:ext uri="{FF2B5EF4-FFF2-40B4-BE49-F238E27FC236}">
                <a16:creationId xmlns:a16="http://schemas.microsoft.com/office/drawing/2014/main" id="{DF5D9416-D49A-1319-8DF0-C3AC1F57E004}"/>
              </a:ext>
            </a:extLst>
          </p:cNvPr>
          <p:cNvSpPr txBox="1"/>
          <p:nvPr/>
        </p:nvSpPr>
        <p:spPr>
          <a:xfrm>
            <a:off x="0" y="112150"/>
            <a:ext cx="9143998" cy="769441"/>
          </a:xfrm>
          <a:prstGeom prst="rect">
            <a:avLst/>
          </a:prstGeom>
          <a:noFill/>
        </p:spPr>
        <p:txBody>
          <a:bodyPr wrap="square" rtlCol="0">
            <a:spAutoFit/>
          </a:bodyPr>
          <a:lstStyle/>
          <a:p>
            <a:pPr algn="ctr"/>
            <a:r>
              <a:rPr lang="it-IT" sz="4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DDD’s</a:t>
            </a:r>
            <a:r>
              <a:rPr lang="it-IT" sz="44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it-IT" sz="4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approach</a:t>
            </a:r>
            <a:endParaRPr lang="it-IT" sz="4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620236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13" grpId="0" animBg="1"/>
      <p:bldP spid="1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olo 2"/>
          <p:cNvSpPr>
            <a:spLocks noGrp="1"/>
          </p:cNvSpPr>
          <p:nvPr>
            <p:ph type="ctrTitle" idx="4294967295"/>
          </p:nvPr>
        </p:nvSpPr>
        <p:spPr>
          <a:xfrm>
            <a:off x="0" y="171450"/>
            <a:ext cx="2130425" cy="2370138"/>
          </a:xfrm>
          <a:prstGeom prst="rect">
            <a:avLst/>
          </a:prstGeom>
        </p:spPr>
        <p:txBody>
          <a:bodyPr vert="horz" lIns="91440" tIns="45720" rIns="91440" bIns="45720" rtlCol="0" anchor="ctr">
            <a:normAutofit/>
          </a:bodyPr>
          <a:lstStyle/>
          <a:p>
            <a:pPr>
              <a:lnSpc>
                <a:spcPct val="90000"/>
              </a:lnSpc>
            </a:pPr>
            <a:r>
              <a:rPr lang="en-US" sz="2800" kern="1200">
                <a:solidFill>
                  <a:srgbClr val="FFFFFF"/>
                </a:solidFill>
                <a:latin typeface="+mj-lt"/>
                <a:ea typeface="+mj-ea"/>
                <a:cs typeface="+mj-cs"/>
              </a:rPr>
              <a:t>CQRS + ES</a:t>
            </a:r>
          </a:p>
        </p:txBody>
      </p:sp>
      <p:pic>
        <p:nvPicPr>
          <p:cNvPr id="4" name="Immagine 3">
            <a:extLst>
              <a:ext uri="{FF2B5EF4-FFF2-40B4-BE49-F238E27FC236}">
                <a16:creationId xmlns:a16="http://schemas.microsoft.com/office/drawing/2014/main" id="{92510260-B4F4-7A02-9E99-01067B0F85EC}"/>
              </a:ext>
            </a:extLst>
          </p:cNvPr>
          <p:cNvPicPr>
            <a:picLocks noChangeAspect="1"/>
          </p:cNvPicPr>
          <p:nvPr/>
        </p:nvPicPr>
        <p:blipFill>
          <a:blip r:embed="rId2"/>
          <a:stretch>
            <a:fillRect/>
          </a:stretch>
        </p:blipFill>
        <p:spPr>
          <a:xfrm>
            <a:off x="3476848" y="1407089"/>
            <a:ext cx="5510653" cy="1722079"/>
          </a:xfrm>
          <a:prstGeom prst="rect">
            <a:avLst/>
          </a:prstGeom>
        </p:spPr>
      </p:pic>
      <p:sp>
        <p:nvSpPr>
          <p:cNvPr id="5" name="CasellaDiTesto 4">
            <a:extLst>
              <a:ext uri="{FF2B5EF4-FFF2-40B4-BE49-F238E27FC236}">
                <a16:creationId xmlns:a16="http://schemas.microsoft.com/office/drawing/2014/main" id="{AAA9D1E1-93D8-7BF2-517C-C8A59122BA6D}"/>
              </a:ext>
            </a:extLst>
          </p:cNvPr>
          <p:cNvSpPr txBox="1"/>
          <p:nvPr/>
        </p:nvSpPr>
        <p:spPr>
          <a:xfrm>
            <a:off x="2977695" y="4589871"/>
            <a:ext cx="5640094" cy="369332"/>
          </a:xfrm>
          <a:prstGeom prst="rect">
            <a:avLst/>
          </a:prstGeom>
          <a:noFill/>
        </p:spPr>
        <p:txBody>
          <a:bodyPr wrap="square" rtlCol="0">
            <a:spAutoFit/>
          </a:bodyPr>
          <a:lstStyle/>
          <a:p>
            <a:r>
              <a:rPr lang="it-IT" dirty="0">
                <a:hlinkClick r:id="rId3"/>
              </a:rPr>
              <a:t>CQRS and Event Sourcing </a:t>
            </a:r>
            <a:r>
              <a:rPr lang="it-IT" dirty="0" err="1">
                <a:hlinkClick r:id="rId3"/>
              </a:rPr>
              <a:t>Introduction</a:t>
            </a:r>
            <a:r>
              <a:rPr lang="it-IT" dirty="0">
                <a:hlinkClick r:id="rId3"/>
              </a:rPr>
              <a:t> – Greg Young</a:t>
            </a:r>
            <a:endParaRPr lang="it-IT" dirty="0"/>
          </a:p>
        </p:txBody>
      </p:sp>
      <p:pic>
        <p:nvPicPr>
          <p:cNvPr id="6" name="Immagine 5">
            <a:extLst>
              <a:ext uri="{FF2B5EF4-FFF2-40B4-BE49-F238E27FC236}">
                <a16:creationId xmlns:a16="http://schemas.microsoft.com/office/drawing/2014/main" id="{C0834884-55E8-D06A-9BB4-83DF2E15DC3C}"/>
              </a:ext>
            </a:extLst>
          </p:cNvPr>
          <p:cNvPicPr>
            <a:picLocks noChangeAspect="1"/>
          </p:cNvPicPr>
          <p:nvPr/>
        </p:nvPicPr>
        <p:blipFill>
          <a:blip r:embed="rId4"/>
          <a:stretch>
            <a:fillRect/>
          </a:stretch>
        </p:blipFill>
        <p:spPr>
          <a:xfrm>
            <a:off x="2977695" y="4297239"/>
            <a:ext cx="998307" cy="274344"/>
          </a:xfrm>
          <a:prstGeom prst="rect">
            <a:avLst/>
          </a:prstGeom>
        </p:spPr>
      </p:pic>
      <p:sp>
        <p:nvSpPr>
          <p:cNvPr id="7" name="CasellaDiTesto 6">
            <a:extLst>
              <a:ext uri="{FF2B5EF4-FFF2-40B4-BE49-F238E27FC236}">
                <a16:creationId xmlns:a16="http://schemas.microsoft.com/office/drawing/2014/main" id="{36CC9FDB-2C35-8546-09BA-C0CB0CC11D84}"/>
              </a:ext>
            </a:extLst>
          </p:cNvPr>
          <p:cNvSpPr txBox="1"/>
          <p:nvPr/>
        </p:nvSpPr>
        <p:spPr>
          <a:xfrm>
            <a:off x="2976112" y="5643561"/>
            <a:ext cx="4934310" cy="369332"/>
          </a:xfrm>
          <a:prstGeom prst="rect">
            <a:avLst/>
          </a:prstGeom>
          <a:noFill/>
        </p:spPr>
        <p:txBody>
          <a:bodyPr wrap="square" rtlCol="0">
            <a:spAutoFit/>
          </a:bodyPr>
          <a:lstStyle/>
          <a:p>
            <a:r>
              <a:rPr lang="it-IT" dirty="0">
                <a:hlinkClick r:id="rId5"/>
              </a:rPr>
              <a:t>The CQRS and Event Sourcing Long Position</a:t>
            </a:r>
            <a:endParaRPr lang="it-IT" dirty="0"/>
          </a:p>
        </p:txBody>
      </p:sp>
      <p:pic>
        <p:nvPicPr>
          <p:cNvPr id="10" name="Immagine 9">
            <a:extLst>
              <a:ext uri="{FF2B5EF4-FFF2-40B4-BE49-F238E27FC236}">
                <a16:creationId xmlns:a16="http://schemas.microsoft.com/office/drawing/2014/main" id="{E082B0A9-86CA-B734-0570-5C3487F650BD}"/>
              </a:ext>
            </a:extLst>
          </p:cNvPr>
          <p:cNvPicPr>
            <a:picLocks noChangeAspect="1"/>
          </p:cNvPicPr>
          <p:nvPr/>
        </p:nvPicPr>
        <p:blipFill>
          <a:blip r:embed="rId6"/>
          <a:stretch>
            <a:fillRect/>
          </a:stretch>
        </p:blipFill>
        <p:spPr>
          <a:xfrm>
            <a:off x="2977695" y="5136263"/>
            <a:ext cx="2155021" cy="364229"/>
          </a:xfrm>
          <a:prstGeom prst="rect">
            <a:avLst/>
          </a:prstGeom>
        </p:spPr>
      </p:pic>
      <p:sp>
        <p:nvSpPr>
          <p:cNvPr id="11" name="Rettangolo con un angolo ritagliato 10">
            <a:extLst>
              <a:ext uri="{FF2B5EF4-FFF2-40B4-BE49-F238E27FC236}">
                <a16:creationId xmlns:a16="http://schemas.microsoft.com/office/drawing/2014/main" id="{ED27C9E2-8B82-FFCB-7A00-D0F6600979AD}"/>
              </a:ext>
            </a:extLst>
          </p:cNvPr>
          <p:cNvSpPr/>
          <p:nvPr/>
        </p:nvSpPr>
        <p:spPr>
          <a:xfrm>
            <a:off x="-1" y="0"/>
            <a:ext cx="3347049" cy="3994030"/>
          </a:xfrm>
          <a:prstGeom prst="snip1Rect">
            <a:avLst/>
          </a:prstGeom>
          <a:gradFill flip="none" rotWithShape="1">
            <a:gsLst>
              <a:gs pos="0">
                <a:schemeClr val="accent5">
                  <a:shade val="30000"/>
                  <a:satMod val="115000"/>
                </a:schemeClr>
              </a:gs>
              <a:gs pos="50000">
                <a:schemeClr val="accent5">
                  <a:shade val="67500"/>
                  <a:satMod val="115000"/>
                </a:schemeClr>
              </a:gs>
              <a:gs pos="100000">
                <a:schemeClr val="accent5">
                  <a:shade val="100000"/>
                  <a:satMod val="115000"/>
                </a:schemeClr>
              </a:gs>
            </a:gsLst>
            <a:lin ang="8100000" scaled="1"/>
            <a:tileRect/>
          </a:gradFill>
          <a:effectLst>
            <a:innerShdw blurRad="63500" dist="50800" dir="13500000">
              <a:prstClr val="black">
                <a:alpha val="50000"/>
              </a:prstClr>
            </a:innerShdw>
          </a:effectLst>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it-IT" sz="4400" dirty="0"/>
              <a:t>CQRS/ES</a:t>
            </a:r>
          </a:p>
          <a:p>
            <a:pPr algn="ctr"/>
            <a:r>
              <a:rPr lang="it-IT" sz="2000" dirty="0"/>
              <a:t>(Greg Young)</a:t>
            </a:r>
          </a:p>
        </p:txBody>
      </p:sp>
    </p:spTree>
    <p:extLst>
      <p:ext uri="{BB962C8B-B14F-4D97-AF65-F5344CB8AC3E}">
        <p14:creationId xmlns:p14="http://schemas.microsoft.com/office/powerpoint/2010/main" val="33411343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olo 2"/>
          <p:cNvSpPr>
            <a:spLocks noGrp="1"/>
          </p:cNvSpPr>
          <p:nvPr>
            <p:ph type="ctrTitle" idx="4294967295"/>
          </p:nvPr>
        </p:nvSpPr>
        <p:spPr>
          <a:xfrm>
            <a:off x="0" y="171450"/>
            <a:ext cx="2130425" cy="2370138"/>
          </a:xfrm>
          <a:prstGeom prst="rect">
            <a:avLst/>
          </a:prstGeom>
        </p:spPr>
        <p:txBody>
          <a:bodyPr vert="horz" lIns="91440" tIns="45720" rIns="91440" bIns="45720" rtlCol="0" anchor="ctr">
            <a:normAutofit/>
          </a:bodyPr>
          <a:lstStyle/>
          <a:p>
            <a:pPr>
              <a:lnSpc>
                <a:spcPct val="90000"/>
              </a:lnSpc>
            </a:pPr>
            <a:r>
              <a:rPr lang="en-US" sz="2800" kern="1200">
                <a:solidFill>
                  <a:srgbClr val="FFFFFF"/>
                </a:solidFill>
                <a:latin typeface="+mj-lt"/>
                <a:ea typeface="+mj-ea"/>
                <a:cs typeface="+mj-cs"/>
              </a:rPr>
              <a:t>The Principles</a:t>
            </a:r>
          </a:p>
        </p:txBody>
      </p:sp>
      <p:pic>
        <p:nvPicPr>
          <p:cNvPr id="4" name="Immagine 3">
            <a:extLst>
              <a:ext uri="{FF2B5EF4-FFF2-40B4-BE49-F238E27FC236}">
                <a16:creationId xmlns:a16="http://schemas.microsoft.com/office/drawing/2014/main" id="{BAD92633-5E4E-B1DC-72D9-D62442C8DCB0}"/>
              </a:ext>
            </a:extLst>
          </p:cNvPr>
          <p:cNvPicPr>
            <a:picLocks noChangeAspect="1"/>
          </p:cNvPicPr>
          <p:nvPr/>
        </p:nvPicPr>
        <p:blipFill>
          <a:blip r:embed="rId2"/>
          <a:stretch>
            <a:fillRect/>
          </a:stretch>
        </p:blipFill>
        <p:spPr>
          <a:xfrm>
            <a:off x="3155949" y="901476"/>
            <a:ext cx="5510653" cy="5056023"/>
          </a:xfrm>
          <a:prstGeom prst="rect">
            <a:avLst/>
          </a:prstGeom>
        </p:spPr>
      </p:pic>
      <p:sp>
        <p:nvSpPr>
          <p:cNvPr id="6" name="Ritardo 5">
            <a:extLst>
              <a:ext uri="{FF2B5EF4-FFF2-40B4-BE49-F238E27FC236}">
                <a16:creationId xmlns:a16="http://schemas.microsoft.com/office/drawing/2014/main" id="{3EF46C4A-ECD7-9AAF-1373-CA692FD27511}"/>
              </a:ext>
            </a:extLst>
          </p:cNvPr>
          <p:cNvSpPr/>
          <p:nvPr/>
        </p:nvSpPr>
        <p:spPr>
          <a:xfrm>
            <a:off x="-1345" y="0"/>
            <a:ext cx="2446089" cy="6857999"/>
          </a:xfrm>
          <a:prstGeom prst="flowChartDelay">
            <a:avLst/>
          </a:prstGeom>
          <a:gradFill flip="none" rotWithShape="1">
            <a:gsLst>
              <a:gs pos="0">
                <a:schemeClr val="accent5">
                  <a:shade val="30000"/>
                  <a:satMod val="115000"/>
                </a:schemeClr>
              </a:gs>
              <a:gs pos="50000">
                <a:schemeClr val="accent5">
                  <a:shade val="67500"/>
                  <a:satMod val="115000"/>
                </a:schemeClr>
              </a:gs>
              <a:gs pos="100000">
                <a:schemeClr val="accent5">
                  <a:shade val="100000"/>
                  <a:satMod val="115000"/>
                </a:schemeClr>
              </a:gs>
            </a:gsLst>
            <a:lin ang="8100000" scaled="1"/>
            <a:tileRect/>
          </a:gradFill>
          <a:effectLst>
            <a:innerShdw blurRad="63500" dist="50800" dir="13500000">
              <a:prstClr val="black">
                <a:alpha val="50000"/>
              </a:prstClr>
            </a:innerShdw>
          </a:effectLst>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it-IT" sz="3200" dirty="0"/>
              <a:t>The</a:t>
            </a:r>
          </a:p>
          <a:p>
            <a:pPr algn="ctr"/>
            <a:r>
              <a:rPr lang="it-IT" sz="3200" dirty="0" err="1"/>
              <a:t>Principles</a:t>
            </a:r>
            <a:endParaRPr lang="it-IT" sz="3200" dirty="0"/>
          </a:p>
        </p:txBody>
      </p:sp>
    </p:spTree>
    <p:extLst>
      <p:ext uri="{BB962C8B-B14F-4D97-AF65-F5344CB8AC3E}">
        <p14:creationId xmlns:p14="http://schemas.microsoft.com/office/powerpoint/2010/main" val="24635427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Immagine 3">
            <a:extLst>
              <a:ext uri="{FF2B5EF4-FFF2-40B4-BE49-F238E27FC236}">
                <a16:creationId xmlns:a16="http://schemas.microsoft.com/office/drawing/2014/main" id="{FACC2D97-5448-6DBF-7FF8-A88279222FBE}"/>
              </a:ext>
            </a:extLst>
          </p:cNvPr>
          <p:cNvPicPr>
            <a:picLocks noChangeAspect="1"/>
          </p:cNvPicPr>
          <p:nvPr/>
        </p:nvPicPr>
        <p:blipFill>
          <a:blip r:embed="rId2"/>
          <a:stretch>
            <a:fillRect/>
          </a:stretch>
        </p:blipFill>
        <p:spPr>
          <a:xfrm>
            <a:off x="467313" y="2329566"/>
            <a:ext cx="8209369" cy="2975896"/>
          </a:xfrm>
          <a:prstGeom prst="rect">
            <a:avLst/>
          </a:prstGeom>
        </p:spPr>
      </p:pic>
      <p:sp>
        <p:nvSpPr>
          <p:cNvPr id="6" name="Ritardo 5">
            <a:extLst>
              <a:ext uri="{FF2B5EF4-FFF2-40B4-BE49-F238E27FC236}">
                <a16:creationId xmlns:a16="http://schemas.microsoft.com/office/drawing/2014/main" id="{640CF200-511C-082D-115C-D897AD808843}"/>
              </a:ext>
            </a:extLst>
          </p:cNvPr>
          <p:cNvSpPr/>
          <p:nvPr/>
        </p:nvSpPr>
        <p:spPr>
          <a:xfrm rot="5400000">
            <a:off x="3653285" y="-3653286"/>
            <a:ext cx="1837426" cy="9143999"/>
          </a:xfrm>
          <a:prstGeom prst="flowChartDelay">
            <a:avLst/>
          </a:prstGeom>
          <a:gradFill flip="none" rotWithShape="1">
            <a:gsLst>
              <a:gs pos="0">
                <a:schemeClr val="accent5">
                  <a:shade val="30000"/>
                  <a:satMod val="115000"/>
                </a:schemeClr>
              </a:gs>
              <a:gs pos="50000">
                <a:schemeClr val="accent5">
                  <a:shade val="67500"/>
                  <a:satMod val="115000"/>
                </a:schemeClr>
              </a:gs>
              <a:gs pos="100000">
                <a:schemeClr val="accent5">
                  <a:shade val="100000"/>
                  <a:satMod val="115000"/>
                </a:schemeClr>
              </a:gs>
            </a:gsLst>
            <a:lin ang="8100000" scaled="1"/>
            <a:tileRect/>
          </a:gradFill>
          <a:effectLst>
            <a:innerShdw blurRad="63500" dist="50800" dir="13500000">
              <a:prstClr val="black">
                <a:alpha val="50000"/>
              </a:prstClr>
            </a:innerShdw>
          </a:effectLst>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it-IT" sz="2800" dirty="0"/>
          </a:p>
        </p:txBody>
      </p:sp>
      <p:sp>
        <p:nvSpPr>
          <p:cNvPr id="7" name="CasellaDiTesto 6">
            <a:extLst>
              <a:ext uri="{FF2B5EF4-FFF2-40B4-BE49-F238E27FC236}">
                <a16:creationId xmlns:a16="http://schemas.microsoft.com/office/drawing/2014/main" id="{6AB203B7-346D-AEE6-038D-E50A5A49AA52}"/>
              </a:ext>
            </a:extLst>
          </p:cNvPr>
          <p:cNvSpPr txBox="1"/>
          <p:nvPr/>
        </p:nvSpPr>
        <p:spPr>
          <a:xfrm>
            <a:off x="0" y="198413"/>
            <a:ext cx="9143998" cy="769441"/>
          </a:xfrm>
          <a:prstGeom prst="rect">
            <a:avLst/>
          </a:prstGeom>
          <a:noFill/>
        </p:spPr>
        <p:txBody>
          <a:bodyPr wrap="square" rtlCol="0">
            <a:spAutoFit/>
          </a:bodyPr>
          <a:lstStyle/>
          <a:p>
            <a:pPr algn="ctr"/>
            <a:r>
              <a:rPr lang="it-IT" sz="4400" dirty="0">
                <a:solidFill>
                  <a:schemeClr val="bg1"/>
                </a:solidFill>
                <a:latin typeface="Open Sans" panose="020B0606030504020204" pitchFamily="34" charset="0"/>
                <a:ea typeface="Open Sans" panose="020B0606030504020204" pitchFamily="34" charset="0"/>
                <a:cs typeface="Open Sans" panose="020B0606030504020204" pitchFamily="34" charset="0"/>
              </a:rPr>
              <a:t>Domain-</a:t>
            </a:r>
            <a:r>
              <a:rPr lang="it-IT" sz="4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Oriented</a:t>
            </a:r>
            <a:r>
              <a:rPr lang="it-IT" sz="4400" dirty="0">
                <a:solidFill>
                  <a:schemeClr val="bg1"/>
                </a:solidFill>
                <a:latin typeface="Open Sans" panose="020B0606030504020204" pitchFamily="34" charset="0"/>
                <a:ea typeface="Open Sans" panose="020B0606030504020204" pitchFamily="34" charset="0"/>
                <a:cs typeface="Open Sans" panose="020B0606030504020204" pitchFamily="34" charset="0"/>
              </a:rPr>
              <a:t> Ownership</a:t>
            </a:r>
          </a:p>
        </p:txBody>
      </p:sp>
    </p:spTree>
    <p:extLst>
      <p:ext uri="{BB962C8B-B14F-4D97-AF65-F5344CB8AC3E}">
        <p14:creationId xmlns:p14="http://schemas.microsoft.com/office/powerpoint/2010/main" val="15442400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Rettangolo con angoli arrotondati 4">
            <a:extLst>
              <a:ext uri="{FF2B5EF4-FFF2-40B4-BE49-F238E27FC236}">
                <a16:creationId xmlns:a16="http://schemas.microsoft.com/office/drawing/2014/main" id="{91C2A17E-67FF-F9C3-9B9C-2B91117096C2}"/>
              </a:ext>
            </a:extLst>
          </p:cNvPr>
          <p:cNvSpPr/>
          <p:nvPr/>
        </p:nvSpPr>
        <p:spPr>
          <a:xfrm>
            <a:off x="791463" y="2496482"/>
            <a:ext cx="2761488" cy="1161288"/>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it-IT" dirty="0">
                <a:latin typeface="Cavolini" panose="03000502040302020204" pitchFamily="66" charset="0"/>
                <a:cs typeface="Cavolini" panose="03000502040302020204" pitchFamily="66" charset="0"/>
              </a:rPr>
              <a:t>Domains </a:t>
            </a:r>
            <a:r>
              <a:rPr lang="it-IT" dirty="0" err="1">
                <a:latin typeface="Cavolini" panose="03000502040302020204" pitchFamily="66" charset="0"/>
                <a:cs typeface="Cavolini" panose="03000502040302020204" pitchFamily="66" charset="0"/>
              </a:rPr>
              <a:t>aligned</a:t>
            </a:r>
            <a:r>
              <a:rPr lang="it-IT" dirty="0">
                <a:latin typeface="Cavolini" panose="03000502040302020204" pitchFamily="66" charset="0"/>
                <a:cs typeface="Cavolini" panose="03000502040302020204" pitchFamily="66" charset="0"/>
              </a:rPr>
              <a:t> with the </a:t>
            </a:r>
            <a:r>
              <a:rPr lang="it-IT" dirty="0" err="1">
                <a:latin typeface="Cavolini" panose="03000502040302020204" pitchFamily="66" charset="0"/>
                <a:cs typeface="Cavolini" panose="03000502040302020204" pitchFamily="66" charset="0"/>
              </a:rPr>
              <a:t>origin</a:t>
            </a:r>
            <a:r>
              <a:rPr lang="it-IT" dirty="0">
                <a:latin typeface="Cavolini" panose="03000502040302020204" pitchFamily="66" charset="0"/>
                <a:cs typeface="Cavolini" panose="03000502040302020204" pitchFamily="66" charset="0"/>
              </a:rPr>
              <a:t> of data</a:t>
            </a:r>
          </a:p>
        </p:txBody>
      </p:sp>
      <p:sp>
        <p:nvSpPr>
          <p:cNvPr id="6" name="Rettangolo con angoli arrotondati 5">
            <a:extLst>
              <a:ext uri="{FF2B5EF4-FFF2-40B4-BE49-F238E27FC236}">
                <a16:creationId xmlns:a16="http://schemas.microsoft.com/office/drawing/2014/main" id="{132C8C42-56CB-9725-6F19-13AE5603C6DF}"/>
              </a:ext>
            </a:extLst>
          </p:cNvPr>
          <p:cNvSpPr/>
          <p:nvPr/>
        </p:nvSpPr>
        <p:spPr>
          <a:xfrm>
            <a:off x="2980654" y="3959732"/>
            <a:ext cx="2761488" cy="1161288"/>
          </a:xfrm>
          <a:prstGeom prst="roundRect">
            <a:avLst/>
          </a:prstGeom>
          <a:solidFill>
            <a:srgbClr val="7030A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it-IT" dirty="0">
                <a:latin typeface="Cavolini" panose="03000502040302020204" pitchFamily="66" charset="0"/>
                <a:cs typeface="Cavolini" panose="03000502040302020204" pitchFamily="66" charset="0"/>
              </a:rPr>
              <a:t>Domains </a:t>
            </a:r>
            <a:r>
              <a:rPr lang="it-IT" dirty="0" err="1">
                <a:latin typeface="Cavolini" panose="03000502040302020204" pitchFamily="66" charset="0"/>
                <a:cs typeface="Cavolini" panose="03000502040302020204" pitchFamily="66" charset="0"/>
              </a:rPr>
              <a:t>aligned</a:t>
            </a:r>
            <a:r>
              <a:rPr lang="it-IT" dirty="0">
                <a:latin typeface="Cavolini" panose="03000502040302020204" pitchFamily="66" charset="0"/>
                <a:cs typeface="Cavolini" panose="03000502040302020204" pitchFamily="66" charset="0"/>
              </a:rPr>
              <a:t> with </a:t>
            </a:r>
            <a:r>
              <a:rPr lang="it-IT" dirty="0" err="1">
                <a:latin typeface="Cavolini" panose="03000502040302020204" pitchFamily="66" charset="0"/>
                <a:cs typeface="Cavolini" panose="03000502040302020204" pitchFamily="66" charset="0"/>
              </a:rPr>
              <a:t>shared</a:t>
            </a:r>
            <a:r>
              <a:rPr lang="it-IT" dirty="0">
                <a:latin typeface="Cavolini" panose="03000502040302020204" pitchFamily="66" charset="0"/>
                <a:cs typeface="Cavolini" panose="03000502040302020204" pitchFamily="66" charset="0"/>
              </a:rPr>
              <a:t> </a:t>
            </a:r>
            <a:r>
              <a:rPr lang="it-IT" dirty="0" err="1">
                <a:latin typeface="Cavolini" panose="03000502040302020204" pitchFamily="66" charset="0"/>
                <a:cs typeface="Cavolini" panose="03000502040302020204" pitchFamily="66" charset="0"/>
              </a:rPr>
              <a:t>aggregates</a:t>
            </a:r>
            <a:endParaRPr lang="it-IT" dirty="0">
              <a:latin typeface="Cavolini" panose="03000502040302020204" pitchFamily="66" charset="0"/>
              <a:cs typeface="Cavolini" panose="03000502040302020204" pitchFamily="66" charset="0"/>
            </a:endParaRPr>
          </a:p>
        </p:txBody>
      </p:sp>
      <p:sp>
        <p:nvSpPr>
          <p:cNvPr id="7" name="Rettangolo con angoli arrotondati 6">
            <a:extLst>
              <a:ext uri="{FF2B5EF4-FFF2-40B4-BE49-F238E27FC236}">
                <a16:creationId xmlns:a16="http://schemas.microsoft.com/office/drawing/2014/main" id="{7F0BD637-0EE8-4971-7BC6-0508C6228D84}"/>
              </a:ext>
            </a:extLst>
          </p:cNvPr>
          <p:cNvSpPr/>
          <p:nvPr/>
        </p:nvSpPr>
        <p:spPr>
          <a:xfrm>
            <a:off x="5027206" y="2496482"/>
            <a:ext cx="2761488" cy="1161288"/>
          </a:xfrm>
          <a:prstGeom prst="roundRect">
            <a:avLst/>
          </a:prstGeom>
          <a:solidFill>
            <a:schemeClr val="accent1">
              <a:lumMod val="60000"/>
              <a:lumOff val="4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it-IT" dirty="0">
                <a:latin typeface="Cavolini" panose="03000502040302020204" pitchFamily="66" charset="0"/>
                <a:cs typeface="Cavolini" panose="03000502040302020204" pitchFamily="66" charset="0"/>
              </a:rPr>
              <a:t>Domains </a:t>
            </a:r>
            <a:r>
              <a:rPr lang="it-IT" dirty="0" err="1">
                <a:latin typeface="Cavolini" panose="03000502040302020204" pitchFamily="66" charset="0"/>
                <a:cs typeface="Cavolini" panose="03000502040302020204" pitchFamily="66" charset="0"/>
              </a:rPr>
              <a:t>aligned</a:t>
            </a:r>
            <a:r>
              <a:rPr lang="it-IT" dirty="0">
                <a:latin typeface="Cavolini" panose="03000502040302020204" pitchFamily="66" charset="0"/>
                <a:cs typeface="Cavolini" panose="03000502040302020204" pitchFamily="66" charset="0"/>
              </a:rPr>
              <a:t> with the </a:t>
            </a:r>
            <a:r>
              <a:rPr lang="it-IT" dirty="0" err="1">
                <a:latin typeface="Cavolini" panose="03000502040302020204" pitchFamily="66" charset="0"/>
                <a:cs typeface="Cavolini" panose="03000502040302020204" pitchFamily="66" charset="0"/>
              </a:rPr>
              <a:t>consumption</a:t>
            </a:r>
            <a:endParaRPr lang="it-IT" dirty="0">
              <a:latin typeface="Cavolini" panose="03000502040302020204" pitchFamily="66" charset="0"/>
              <a:cs typeface="Cavolini" panose="03000502040302020204" pitchFamily="66" charset="0"/>
            </a:endParaRPr>
          </a:p>
        </p:txBody>
      </p:sp>
      <p:sp>
        <p:nvSpPr>
          <p:cNvPr id="8" name="CasellaDiTesto 7">
            <a:extLst>
              <a:ext uri="{FF2B5EF4-FFF2-40B4-BE49-F238E27FC236}">
                <a16:creationId xmlns:a16="http://schemas.microsoft.com/office/drawing/2014/main" id="{B824EDBC-DE0D-AEB1-4747-380AB0897D60}"/>
              </a:ext>
            </a:extLst>
          </p:cNvPr>
          <p:cNvSpPr txBox="1"/>
          <p:nvPr/>
        </p:nvSpPr>
        <p:spPr>
          <a:xfrm>
            <a:off x="791463" y="5913477"/>
            <a:ext cx="6997231" cy="369332"/>
          </a:xfrm>
          <a:prstGeom prst="rect">
            <a:avLst/>
          </a:prstGeom>
          <a:noFill/>
        </p:spPr>
        <p:txBody>
          <a:bodyPr wrap="square" rtlCol="0">
            <a:spAutoFit/>
          </a:bodyPr>
          <a:lstStyle/>
          <a:p>
            <a:pPr algn="ctr"/>
            <a:r>
              <a:rPr lang="it-IT" dirty="0"/>
              <a:t>Distributed the ownership</a:t>
            </a:r>
          </a:p>
        </p:txBody>
      </p:sp>
      <p:sp>
        <p:nvSpPr>
          <p:cNvPr id="9" name="Ritardo 8">
            <a:extLst>
              <a:ext uri="{FF2B5EF4-FFF2-40B4-BE49-F238E27FC236}">
                <a16:creationId xmlns:a16="http://schemas.microsoft.com/office/drawing/2014/main" id="{570206E2-8052-31CD-58F2-53B435DA32A9}"/>
              </a:ext>
            </a:extLst>
          </p:cNvPr>
          <p:cNvSpPr/>
          <p:nvPr/>
        </p:nvSpPr>
        <p:spPr>
          <a:xfrm rot="5400000">
            <a:off x="3653285" y="-3653286"/>
            <a:ext cx="1837426" cy="9143999"/>
          </a:xfrm>
          <a:prstGeom prst="flowChartDelay">
            <a:avLst/>
          </a:prstGeom>
          <a:gradFill flip="none" rotWithShape="1">
            <a:gsLst>
              <a:gs pos="0">
                <a:schemeClr val="accent5">
                  <a:shade val="30000"/>
                  <a:satMod val="115000"/>
                </a:schemeClr>
              </a:gs>
              <a:gs pos="50000">
                <a:schemeClr val="accent5">
                  <a:shade val="67500"/>
                  <a:satMod val="115000"/>
                </a:schemeClr>
              </a:gs>
              <a:gs pos="100000">
                <a:schemeClr val="accent5">
                  <a:shade val="100000"/>
                  <a:satMod val="115000"/>
                </a:schemeClr>
              </a:gs>
            </a:gsLst>
            <a:lin ang="8100000" scaled="1"/>
            <a:tileRect/>
          </a:gradFill>
          <a:effectLst>
            <a:innerShdw blurRad="63500" dist="50800" dir="13500000">
              <a:prstClr val="black">
                <a:alpha val="50000"/>
              </a:prstClr>
            </a:innerShdw>
          </a:effectLst>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it-IT" sz="2800" dirty="0"/>
          </a:p>
        </p:txBody>
      </p:sp>
      <p:sp>
        <p:nvSpPr>
          <p:cNvPr id="10" name="CasellaDiTesto 9">
            <a:extLst>
              <a:ext uri="{FF2B5EF4-FFF2-40B4-BE49-F238E27FC236}">
                <a16:creationId xmlns:a16="http://schemas.microsoft.com/office/drawing/2014/main" id="{8F08F123-25F2-BCFF-BD93-A6DD83989ED3}"/>
              </a:ext>
            </a:extLst>
          </p:cNvPr>
          <p:cNvSpPr txBox="1"/>
          <p:nvPr/>
        </p:nvSpPr>
        <p:spPr>
          <a:xfrm>
            <a:off x="0" y="198413"/>
            <a:ext cx="9143998" cy="646331"/>
          </a:xfrm>
          <a:prstGeom prst="rect">
            <a:avLst/>
          </a:prstGeom>
          <a:noFill/>
        </p:spPr>
        <p:txBody>
          <a:bodyPr wrap="square" rtlCol="0">
            <a:spAutoFit/>
          </a:bodyPr>
          <a:lstStyle/>
          <a:p>
            <a:pPr algn="ctr"/>
            <a:r>
              <a:rPr lang="it-IT" sz="3600" dirty="0">
                <a:solidFill>
                  <a:schemeClr val="bg1"/>
                </a:solidFill>
                <a:latin typeface="Open Sans" panose="020B0606030504020204" pitchFamily="34" charset="0"/>
                <a:ea typeface="Open Sans" panose="020B0606030504020204" pitchFamily="34" charset="0"/>
                <a:cs typeface="Open Sans" panose="020B0606030504020204" pitchFamily="34" charset="0"/>
              </a:rPr>
              <a:t>Decompose Data </a:t>
            </a:r>
            <a:r>
              <a:rPr lang="it-IT" sz="3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Around</a:t>
            </a:r>
            <a:r>
              <a:rPr lang="it-IT" sz="3600" dirty="0">
                <a:solidFill>
                  <a:schemeClr val="bg1"/>
                </a:solidFill>
                <a:latin typeface="Open Sans" panose="020B0606030504020204" pitchFamily="34" charset="0"/>
                <a:ea typeface="Open Sans" panose="020B0606030504020204" pitchFamily="34" charset="0"/>
                <a:cs typeface="Open Sans" panose="020B0606030504020204" pitchFamily="34" charset="0"/>
              </a:rPr>
              <a:t> Domains</a:t>
            </a:r>
          </a:p>
        </p:txBody>
      </p:sp>
    </p:spTree>
    <p:extLst>
      <p:ext uri="{BB962C8B-B14F-4D97-AF65-F5344CB8AC3E}">
        <p14:creationId xmlns:p14="http://schemas.microsoft.com/office/powerpoint/2010/main" val="19254934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Rettangolo con angoli arrotondati 5">
            <a:extLst>
              <a:ext uri="{FF2B5EF4-FFF2-40B4-BE49-F238E27FC236}">
                <a16:creationId xmlns:a16="http://schemas.microsoft.com/office/drawing/2014/main" id="{E0F0F1EC-2A62-360F-AFBD-E69DAF2DCE3F}"/>
              </a:ext>
            </a:extLst>
          </p:cNvPr>
          <p:cNvSpPr/>
          <p:nvPr/>
        </p:nvSpPr>
        <p:spPr>
          <a:xfrm>
            <a:off x="2411477" y="390976"/>
            <a:ext cx="4172830" cy="1112725"/>
          </a:xfrm>
          <a:prstGeom prst="roundRect">
            <a:avLst/>
          </a:prstGeom>
          <a:solidFill>
            <a:schemeClr val="accent2"/>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it-IT" dirty="0">
                <a:solidFill>
                  <a:schemeClr val="tx1"/>
                </a:solidFill>
                <a:latin typeface="Cavolini" panose="03000502040302020204" pitchFamily="66" charset="0"/>
                <a:cs typeface="Cavolini" panose="03000502040302020204" pitchFamily="66" charset="0"/>
              </a:rPr>
              <a:t>The </a:t>
            </a:r>
            <a:r>
              <a:rPr lang="it-IT" dirty="0" err="1">
                <a:solidFill>
                  <a:schemeClr val="tx1"/>
                </a:solidFill>
                <a:latin typeface="Cavolini" panose="03000502040302020204" pitchFamily="66" charset="0"/>
                <a:cs typeface="Cavolini" panose="03000502040302020204" pitchFamily="66" charset="0"/>
              </a:rPr>
              <a:t>ability</a:t>
            </a:r>
            <a:r>
              <a:rPr lang="it-IT" dirty="0">
                <a:solidFill>
                  <a:schemeClr val="tx1"/>
                </a:solidFill>
                <a:latin typeface="Cavolini" panose="03000502040302020204" pitchFamily="66" charset="0"/>
                <a:cs typeface="Cavolini" panose="03000502040302020204" pitchFamily="66" charset="0"/>
              </a:rPr>
              <a:t> to scale data sharing </a:t>
            </a:r>
            <a:r>
              <a:rPr lang="it-IT" dirty="0" err="1">
                <a:solidFill>
                  <a:schemeClr val="tx1"/>
                </a:solidFill>
                <a:latin typeface="Cavolini" panose="03000502040302020204" pitchFamily="66" charset="0"/>
                <a:cs typeface="Cavolini" panose="03000502040302020204" pitchFamily="66" charset="0"/>
              </a:rPr>
              <a:t>aligned</a:t>
            </a:r>
            <a:r>
              <a:rPr lang="it-IT" dirty="0">
                <a:solidFill>
                  <a:schemeClr val="tx1"/>
                </a:solidFill>
                <a:latin typeface="Cavolini" panose="03000502040302020204" pitchFamily="66" charset="0"/>
                <a:cs typeface="Cavolini" panose="03000502040302020204" pitchFamily="66" charset="0"/>
              </a:rPr>
              <a:t> with the </a:t>
            </a:r>
            <a:r>
              <a:rPr lang="it-IT" dirty="0" err="1">
                <a:solidFill>
                  <a:schemeClr val="tx1"/>
                </a:solidFill>
                <a:latin typeface="Cavolini" panose="03000502040302020204" pitchFamily="66" charset="0"/>
                <a:cs typeface="Cavolini" panose="03000502040302020204" pitchFamily="66" charset="0"/>
              </a:rPr>
              <a:t>axes</a:t>
            </a:r>
            <a:r>
              <a:rPr lang="it-IT" dirty="0">
                <a:solidFill>
                  <a:schemeClr val="tx1"/>
                </a:solidFill>
                <a:latin typeface="Cavolini" panose="03000502040302020204" pitchFamily="66" charset="0"/>
                <a:cs typeface="Cavolini" panose="03000502040302020204" pitchFamily="66" charset="0"/>
              </a:rPr>
              <a:t> of </a:t>
            </a:r>
            <a:r>
              <a:rPr lang="it-IT" dirty="0" err="1">
                <a:solidFill>
                  <a:schemeClr val="tx1"/>
                </a:solidFill>
                <a:latin typeface="Cavolini" panose="03000502040302020204" pitchFamily="66" charset="0"/>
                <a:cs typeface="Cavolini" panose="03000502040302020204" pitchFamily="66" charset="0"/>
              </a:rPr>
              <a:t>organisation</a:t>
            </a:r>
            <a:r>
              <a:rPr lang="it-IT" dirty="0">
                <a:solidFill>
                  <a:schemeClr val="tx1"/>
                </a:solidFill>
                <a:latin typeface="Cavolini" panose="03000502040302020204" pitchFamily="66" charset="0"/>
                <a:cs typeface="Cavolini" panose="03000502040302020204" pitchFamily="66" charset="0"/>
              </a:rPr>
              <a:t> </a:t>
            </a:r>
            <a:r>
              <a:rPr lang="it-IT" dirty="0" err="1">
                <a:solidFill>
                  <a:schemeClr val="tx1"/>
                </a:solidFill>
                <a:latin typeface="Cavolini" panose="03000502040302020204" pitchFamily="66" charset="0"/>
                <a:cs typeface="Cavolini" panose="03000502040302020204" pitchFamily="66" charset="0"/>
              </a:rPr>
              <a:t>growth</a:t>
            </a:r>
            <a:endParaRPr lang="it-IT" dirty="0">
              <a:solidFill>
                <a:schemeClr val="tx1"/>
              </a:solidFill>
              <a:latin typeface="Cavolini" panose="03000502040302020204" pitchFamily="66" charset="0"/>
              <a:cs typeface="Cavolini" panose="03000502040302020204" pitchFamily="66" charset="0"/>
            </a:endParaRPr>
          </a:p>
        </p:txBody>
      </p:sp>
      <p:sp>
        <p:nvSpPr>
          <p:cNvPr id="7" name="Rettangolo con angoli arrotondati 6">
            <a:extLst>
              <a:ext uri="{FF2B5EF4-FFF2-40B4-BE49-F238E27FC236}">
                <a16:creationId xmlns:a16="http://schemas.microsoft.com/office/drawing/2014/main" id="{2B4BFDCE-0049-F1D9-0A23-532839185C9A}"/>
              </a:ext>
            </a:extLst>
          </p:cNvPr>
          <p:cNvSpPr/>
          <p:nvPr/>
        </p:nvSpPr>
        <p:spPr>
          <a:xfrm>
            <a:off x="3055585" y="1864529"/>
            <a:ext cx="4172830" cy="1112725"/>
          </a:xfrm>
          <a:prstGeom prst="roundRect">
            <a:avLst/>
          </a:prstGeom>
          <a:solidFill>
            <a:schemeClr val="accent2"/>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solidFill>
                  <a:schemeClr val="tx1"/>
                </a:solidFill>
                <a:latin typeface="Cavolini" panose="03000502040302020204" pitchFamily="66" charset="0"/>
                <a:cs typeface="Cavolini" panose="03000502040302020204" pitchFamily="66" charset="0"/>
              </a:rPr>
              <a:t>Optimize continuous change by localize change in business domains</a:t>
            </a:r>
            <a:endParaRPr lang="it-IT" dirty="0">
              <a:solidFill>
                <a:schemeClr val="tx1"/>
              </a:solidFill>
              <a:latin typeface="Cavolini" panose="03000502040302020204" pitchFamily="66" charset="0"/>
              <a:cs typeface="Cavolini" panose="03000502040302020204" pitchFamily="66" charset="0"/>
            </a:endParaRPr>
          </a:p>
        </p:txBody>
      </p:sp>
      <p:sp>
        <p:nvSpPr>
          <p:cNvPr id="8" name="Rettangolo con angoli arrotondati 7">
            <a:extLst>
              <a:ext uri="{FF2B5EF4-FFF2-40B4-BE49-F238E27FC236}">
                <a16:creationId xmlns:a16="http://schemas.microsoft.com/office/drawing/2014/main" id="{2E13B975-9461-AB22-7B64-4422A484E7B1}"/>
              </a:ext>
            </a:extLst>
          </p:cNvPr>
          <p:cNvSpPr/>
          <p:nvPr/>
        </p:nvSpPr>
        <p:spPr>
          <a:xfrm>
            <a:off x="3941229" y="3338082"/>
            <a:ext cx="4172830" cy="1112725"/>
          </a:xfrm>
          <a:prstGeom prst="roundRect">
            <a:avLst/>
          </a:prstGeom>
          <a:solidFill>
            <a:schemeClr val="accent2"/>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solidFill>
                  <a:schemeClr val="tx1"/>
                </a:solidFill>
                <a:latin typeface="Cavolini" panose="03000502040302020204" pitchFamily="66" charset="0"/>
                <a:cs typeface="Cavolini" panose="03000502040302020204" pitchFamily="66" charset="0"/>
              </a:rPr>
              <a:t>Support agility by reducing the need for synchronize between teams</a:t>
            </a:r>
            <a:endParaRPr lang="it-IT" dirty="0">
              <a:solidFill>
                <a:schemeClr val="tx1"/>
              </a:solidFill>
              <a:latin typeface="Cavolini" panose="03000502040302020204" pitchFamily="66" charset="0"/>
              <a:cs typeface="Cavolini" panose="03000502040302020204" pitchFamily="66" charset="0"/>
            </a:endParaRPr>
          </a:p>
        </p:txBody>
      </p:sp>
      <p:sp>
        <p:nvSpPr>
          <p:cNvPr id="9" name="Rettangolo con angoli arrotondati 8">
            <a:extLst>
              <a:ext uri="{FF2B5EF4-FFF2-40B4-BE49-F238E27FC236}">
                <a16:creationId xmlns:a16="http://schemas.microsoft.com/office/drawing/2014/main" id="{E1798818-3F77-7147-844E-B4FD24DA9DA7}"/>
              </a:ext>
            </a:extLst>
          </p:cNvPr>
          <p:cNvSpPr/>
          <p:nvPr/>
        </p:nvSpPr>
        <p:spPr>
          <a:xfrm>
            <a:off x="4730804" y="4811635"/>
            <a:ext cx="4172830" cy="1112725"/>
          </a:xfrm>
          <a:prstGeom prst="roundRect">
            <a:avLst/>
          </a:prstGeom>
          <a:solidFill>
            <a:schemeClr val="accent2"/>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solidFill>
                  <a:schemeClr val="tx1"/>
                </a:solidFill>
                <a:latin typeface="Cavolini" panose="03000502040302020204" pitchFamily="66" charset="0"/>
                <a:cs typeface="Cavolini" panose="03000502040302020204" pitchFamily="66" charset="0"/>
              </a:rPr>
              <a:t>Increase the resilience of ML solutions by removing complex intermediate data collection pipelines</a:t>
            </a:r>
            <a:endParaRPr lang="it-IT" dirty="0">
              <a:solidFill>
                <a:schemeClr val="tx1"/>
              </a:solidFill>
              <a:latin typeface="Cavolini" panose="03000502040302020204" pitchFamily="66" charset="0"/>
              <a:cs typeface="Cavolini" panose="03000502040302020204" pitchFamily="66" charset="0"/>
            </a:endParaRPr>
          </a:p>
        </p:txBody>
      </p:sp>
      <p:sp>
        <p:nvSpPr>
          <p:cNvPr id="11" name="Ritardo 10">
            <a:extLst>
              <a:ext uri="{FF2B5EF4-FFF2-40B4-BE49-F238E27FC236}">
                <a16:creationId xmlns:a16="http://schemas.microsoft.com/office/drawing/2014/main" id="{5C84BE33-302E-5C9B-D87A-8FB6A6212891}"/>
              </a:ext>
            </a:extLst>
          </p:cNvPr>
          <p:cNvSpPr/>
          <p:nvPr/>
        </p:nvSpPr>
        <p:spPr>
          <a:xfrm>
            <a:off x="-1345" y="0"/>
            <a:ext cx="2446089" cy="6857999"/>
          </a:xfrm>
          <a:prstGeom prst="flowChartDelay">
            <a:avLst/>
          </a:prstGeom>
          <a:gradFill flip="none" rotWithShape="1">
            <a:gsLst>
              <a:gs pos="0">
                <a:schemeClr val="accent5">
                  <a:shade val="30000"/>
                  <a:satMod val="115000"/>
                </a:schemeClr>
              </a:gs>
              <a:gs pos="50000">
                <a:schemeClr val="accent5">
                  <a:shade val="67500"/>
                  <a:satMod val="115000"/>
                </a:schemeClr>
              </a:gs>
              <a:gs pos="100000">
                <a:schemeClr val="accent5">
                  <a:shade val="100000"/>
                  <a:satMod val="115000"/>
                </a:schemeClr>
              </a:gs>
            </a:gsLst>
            <a:lin ang="8100000" scaled="1"/>
            <a:tileRect/>
          </a:gradFill>
          <a:effectLst>
            <a:innerShdw blurRad="63500" dist="50800" dir="13500000">
              <a:prstClr val="black">
                <a:alpha val="50000"/>
              </a:prstClr>
            </a:innerShdw>
          </a:effectLst>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it-IT" sz="2800" dirty="0" err="1">
                <a:latin typeface="Mangal" panose="02040503050203030202" pitchFamily="18" charset="0"/>
                <a:cs typeface="Mangal" panose="02040503050203030202" pitchFamily="18" charset="0"/>
              </a:rPr>
              <a:t>Motivations</a:t>
            </a:r>
            <a:endParaRPr lang="it-IT" sz="2800" dirty="0">
              <a:latin typeface="Mangal" panose="02040503050203030202" pitchFamily="18" charset="0"/>
              <a:cs typeface="Mangal" panose="02040503050203030202" pitchFamily="18" charset="0"/>
            </a:endParaRPr>
          </a:p>
        </p:txBody>
      </p:sp>
    </p:spTree>
    <p:extLst>
      <p:ext uri="{BB962C8B-B14F-4D97-AF65-F5344CB8AC3E}">
        <p14:creationId xmlns:p14="http://schemas.microsoft.com/office/powerpoint/2010/main" val="2019510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olo 7">
            <a:extLst>
              <a:ext uri="{FF2B5EF4-FFF2-40B4-BE49-F238E27FC236}">
                <a16:creationId xmlns:a16="http://schemas.microsoft.com/office/drawing/2014/main" id="{181722DB-7AF5-1EAF-B0A7-E050A942D89C}"/>
              </a:ext>
            </a:extLst>
          </p:cNvPr>
          <p:cNvSpPr>
            <a:spLocks noGrp="1"/>
          </p:cNvSpPr>
          <p:nvPr>
            <p:ph type="ctrTitle" idx="4294967295"/>
          </p:nvPr>
        </p:nvSpPr>
        <p:spPr>
          <a:xfrm>
            <a:off x="0" y="390525"/>
            <a:ext cx="8181975" cy="1509713"/>
          </a:xfrm>
          <a:prstGeom prst="rect">
            <a:avLst/>
          </a:prstGeom>
        </p:spPr>
        <p:txBody>
          <a:bodyPr vert="horz" lIns="91440" tIns="45720" rIns="91440" bIns="45720" rtlCol="0" anchor="ctr">
            <a:normAutofit/>
          </a:bodyPr>
          <a:lstStyle/>
          <a:p>
            <a:pPr algn="ctr">
              <a:lnSpc>
                <a:spcPct val="90000"/>
              </a:lnSpc>
            </a:pPr>
            <a:r>
              <a:rPr lang="en-US" sz="5700" kern="1200">
                <a:solidFill>
                  <a:srgbClr val="FFFFFF"/>
                </a:solidFill>
                <a:latin typeface="+mj-lt"/>
                <a:ea typeface="+mj-ea"/>
                <a:cs typeface="+mj-cs"/>
              </a:rPr>
              <a:t>All we need is Data!</a:t>
            </a:r>
          </a:p>
        </p:txBody>
      </p:sp>
      <p:pic>
        <p:nvPicPr>
          <p:cNvPr id="2" name="Immagine 1">
            <a:extLst>
              <a:ext uri="{FF2B5EF4-FFF2-40B4-BE49-F238E27FC236}">
                <a16:creationId xmlns:a16="http://schemas.microsoft.com/office/drawing/2014/main" id="{1B0EE9FF-883E-4DBC-5592-14E4161F4DDC}"/>
              </a:ext>
            </a:extLst>
          </p:cNvPr>
          <p:cNvPicPr>
            <a:picLocks noChangeAspect="1"/>
          </p:cNvPicPr>
          <p:nvPr/>
        </p:nvPicPr>
        <p:blipFill>
          <a:blip r:embed="rId3"/>
          <a:stretch>
            <a:fillRect/>
          </a:stretch>
        </p:blipFill>
        <p:spPr>
          <a:xfrm>
            <a:off x="2444423" y="3006668"/>
            <a:ext cx="4252867" cy="3019537"/>
          </a:xfrm>
          <a:prstGeom prst="rect">
            <a:avLst/>
          </a:prstGeom>
        </p:spPr>
      </p:pic>
      <p:sp>
        <p:nvSpPr>
          <p:cNvPr id="9" name="Ritardo 8">
            <a:extLst>
              <a:ext uri="{FF2B5EF4-FFF2-40B4-BE49-F238E27FC236}">
                <a16:creationId xmlns:a16="http://schemas.microsoft.com/office/drawing/2014/main" id="{27D85DE3-1ABD-C403-E81E-67388DCF935E}"/>
              </a:ext>
            </a:extLst>
          </p:cNvPr>
          <p:cNvSpPr/>
          <p:nvPr/>
        </p:nvSpPr>
        <p:spPr>
          <a:xfrm rot="5400000">
            <a:off x="3348954" y="-3348955"/>
            <a:ext cx="2446089" cy="9143999"/>
          </a:xfrm>
          <a:prstGeom prst="flowChartDelay">
            <a:avLst/>
          </a:prstGeom>
          <a:gradFill flip="none" rotWithShape="1">
            <a:gsLst>
              <a:gs pos="0">
                <a:schemeClr val="accent5">
                  <a:shade val="30000"/>
                  <a:satMod val="115000"/>
                </a:schemeClr>
              </a:gs>
              <a:gs pos="50000">
                <a:schemeClr val="accent5">
                  <a:shade val="67500"/>
                  <a:satMod val="115000"/>
                </a:schemeClr>
              </a:gs>
              <a:gs pos="100000">
                <a:schemeClr val="accent5">
                  <a:shade val="100000"/>
                  <a:satMod val="115000"/>
                </a:schemeClr>
              </a:gs>
            </a:gsLst>
            <a:lin ang="8100000" scaled="1"/>
            <a:tileRect/>
          </a:gradFill>
          <a:effectLst>
            <a:innerShdw blurRad="63500" dist="50800" dir="13500000">
              <a:prstClr val="black">
                <a:alpha val="50000"/>
              </a:prstClr>
            </a:innerShdw>
          </a:effectLst>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it-IT" sz="2800" dirty="0"/>
          </a:p>
        </p:txBody>
      </p:sp>
      <p:sp>
        <p:nvSpPr>
          <p:cNvPr id="11" name="CasellaDiTesto 10">
            <a:extLst>
              <a:ext uri="{FF2B5EF4-FFF2-40B4-BE49-F238E27FC236}">
                <a16:creationId xmlns:a16="http://schemas.microsoft.com/office/drawing/2014/main" id="{C1DE2121-BA8C-8FFD-EAEF-85591B54D13C}"/>
              </a:ext>
            </a:extLst>
          </p:cNvPr>
          <p:cNvSpPr txBox="1"/>
          <p:nvPr/>
        </p:nvSpPr>
        <p:spPr>
          <a:xfrm>
            <a:off x="0" y="638355"/>
            <a:ext cx="9143998" cy="769441"/>
          </a:xfrm>
          <a:prstGeom prst="rect">
            <a:avLst/>
          </a:prstGeom>
          <a:noFill/>
        </p:spPr>
        <p:txBody>
          <a:bodyPr wrap="square" rtlCol="0">
            <a:spAutoFit/>
          </a:bodyPr>
          <a:lstStyle/>
          <a:p>
            <a:pPr algn="ctr"/>
            <a:r>
              <a:rPr lang="it-IT" sz="4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All</a:t>
            </a:r>
            <a:r>
              <a:rPr lang="it-IT" sz="44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it-IT" sz="4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we</a:t>
            </a:r>
            <a:r>
              <a:rPr lang="it-IT" sz="44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it-IT" sz="4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need</a:t>
            </a:r>
            <a:r>
              <a:rPr lang="it-IT" sz="44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it-IT" sz="4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is</a:t>
            </a:r>
            <a:r>
              <a:rPr lang="it-IT" sz="4400" dirty="0">
                <a:solidFill>
                  <a:schemeClr val="bg1"/>
                </a:solidFill>
                <a:latin typeface="Open Sans" panose="020B0606030504020204" pitchFamily="34" charset="0"/>
                <a:ea typeface="Open Sans" panose="020B0606030504020204" pitchFamily="34" charset="0"/>
                <a:cs typeface="Open Sans" panose="020B0606030504020204" pitchFamily="34" charset="0"/>
              </a:rPr>
              <a:t> Data!</a:t>
            </a:r>
          </a:p>
        </p:txBody>
      </p:sp>
    </p:spTree>
    <p:extLst>
      <p:ext uri="{BB962C8B-B14F-4D97-AF65-F5344CB8AC3E}">
        <p14:creationId xmlns:p14="http://schemas.microsoft.com/office/powerpoint/2010/main" val="18404441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Immagine 3">
            <a:extLst>
              <a:ext uri="{FF2B5EF4-FFF2-40B4-BE49-F238E27FC236}">
                <a16:creationId xmlns:a16="http://schemas.microsoft.com/office/drawing/2014/main" id="{72C7D2B3-1631-05A4-B3DB-38841FF9DB6D}"/>
              </a:ext>
            </a:extLst>
          </p:cNvPr>
          <p:cNvPicPr>
            <a:picLocks noChangeAspect="1"/>
          </p:cNvPicPr>
          <p:nvPr/>
        </p:nvPicPr>
        <p:blipFill>
          <a:blip r:embed="rId2"/>
          <a:stretch>
            <a:fillRect/>
          </a:stretch>
        </p:blipFill>
        <p:spPr>
          <a:xfrm>
            <a:off x="467313" y="2304129"/>
            <a:ext cx="8209369" cy="2975896"/>
          </a:xfrm>
          <a:prstGeom prst="rect">
            <a:avLst/>
          </a:prstGeom>
        </p:spPr>
      </p:pic>
      <p:sp>
        <p:nvSpPr>
          <p:cNvPr id="6" name="Ritardo 5">
            <a:extLst>
              <a:ext uri="{FF2B5EF4-FFF2-40B4-BE49-F238E27FC236}">
                <a16:creationId xmlns:a16="http://schemas.microsoft.com/office/drawing/2014/main" id="{6869B189-DA4D-2AF0-057F-25A85D1CD856}"/>
              </a:ext>
            </a:extLst>
          </p:cNvPr>
          <p:cNvSpPr/>
          <p:nvPr/>
        </p:nvSpPr>
        <p:spPr>
          <a:xfrm rot="5400000">
            <a:off x="3653285" y="-3653286"/>
            <a:ext cx="1837426" cy="9143999"/>
          </a:xfrm>
          <a:prstGeom prst="flowChartDelay">
            <a:avLst/>
          </a:prstGeom>
          <a:gradFill flip="none" rotWithShape="1">
            <a:gsLst>
              <a:gs pos="0">
                <a:schemeClr val="accent5">
                  <a:shade val="30000"/>
                  <a:satMod val="115000"/>
                </a:schemeClr>
              </a:gs>
              <a:gs pos="50000">
                <a:schemeClr val="accent5">
                  <a:shade val="67500"/>
                  <a:satMod val="115000"/>
                </a:schemeClr>
              </a:gs>
              <a:gs pos="100000">
                <a:schemeClr val="accent5">
                  <a:shade val="100000"/>
                  <a:satMod val="115000"/>
                </a:schemeClr>
              </a:gs>
            </a:gsLst>
            <a:lin ang="8100000" scaled="1"/>
            <a:tileRect/>
          </a:gradFill>
          <a:effectLst>
            <a:innerShdw blurRad="63500" dist="50800" dir="13500000">
              <a:prstClr val="black">
                <a:alpha val="50000"/>
              </a:prstClr>
            </a:innerShdw>
          </a:effectLst>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it-IT" sz="2800" dirty="0"/>
          </a:p>
        </p:txBody>
      </p:sp>
      <p:sp>
        <p:nvSpPr>
          <p:cNvPr id="7" name="CasellaDiTesto 6">
            <a:extLst>
              <a:ext uri="{FF2B5EF4-FFF2-40B4-BE49-F238E27FC236}">
                <a16:creationId xmlns:a16="http://schemas.microsoft.com/office/drawing/2014/main" id="{C4B3D531-CCEB-45C6-3A94-4CBC7351F647}"/>
              </a:ext>
            </a:extLst>
          </p:cNvPr>
          <p:cNvSpPr txBox="1"/>
          <p:nvPr/>
        </p:nvSpPr>
        <p:spPr>
          <a:xfrm>
            <a:off x="0" y="198413"/>
            <a:ext cx="9143998" cy="769441"/>
          </a:xfrm>
          <a:prstGeom prst="rect">
            <a:avLst/>
          </a:prstGeom>
          <a:noFill/>
        </p:spPr>
        <p:txBody>
          <a:bodyPr wrap="square" rtlCol="0">
            <a:spAutoFit/>
          </a:bodyPr>
          <a:lstStyle/>
          <a:p>
            <a:pPr algn="ctr"/>
            <a:r>
              <a:rPr lang="it-IT" sz="4400" dirty="0">
                <a:solidFill>
                  <a:schemeClr val="bg1"/>
                </a:solidFill>
                <a:latin typeface="Open Sans" panose="020B0606030504020204" pitchFamily="34" charset="0"/>
                <a:ea typeface="Open Sans" panose="020B0606030504020204" pitchFamily="34" charset="0"/>
                <a:cs typeface="Open Sans" panose="020B0606030504020204" pitchFamily="34" charset="0"/>
              </a:rPr>
              <a:t>Data </a:t>
            </a:r>
            <a:r>
              <a:rPr lang="it-IT" sz="4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as</a:t>
            </a:r>
            <a:r>
              <a:rPr lang="it-IT" sz="4400" dirty="0">
                <a:solidFill>
                  <a:schemeClr val="bg1"/>
                </a:solidFill>
                <a:latin typeface="Open Sans" panose="020B0606030504020204" pitchFamily="34" charset="0"/>
                <a:ea typeface="Open Sans" panose="020B0606030504020204" pitchFamily="34" charset="0"/>
                <a:cs typeface="Open Sans" panose="020B0606030504020204" pitchFamily="34" charset="0"/>
              </a:rPr>
              <a:t> a Product</a:t>
            </a:r>
          </a:p>
        </p:txBody>
      </p:sp>
    </p:spTree>
    <p:extLst>
      <p:ext uri="{BB962C8B-B14F-4D97-AF65-F5344CB8AC3E}">
        <p14:creationId xmlns:p14="http://schemas.microsoft.com/office/powerpoint/2010/main" val="27211088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olo 2"/>
          <p:cNvSpPr>
            <a:spLocks noGrp="1"/>
          </p:cNvSpPr>
          <p:nvPr>
            <p:ph type="ctrTitle" idx="4294967295"/>
          </p:nvPr>
        </p:nvSpPr>
        <p:spPr>
          <a:xfrm>
            <a:off x="0" y="390525"/>
            <a:ext cx="8181975" cy="1509713"/>
          </a:xfrm>
          <a:prstGeom prst="rect">
            <a:avLst/>
          </a:prstGeom>
        </p:spPr>
        <p:txBody>
          <a:bodyPr vert="horz" lIns="91440" tIns="45720" rIns="91440" bIns="45720" rtlCol="0" anchor="ctr">
            <a:normAutofit/>
          </a:bodyPr>
          <a:lstStyle/>
          <a:p>
            <a:pPr algn="ctr">
              <a:lnSpc>
                <a:spcPct val="90000"/>
              </a:lnSpc>
            </a:pPr>
            <a:r>
              <a:rPr lang="en-US" sz="5700" kern="1200">
                <a:solidFill>
                  <a:srgbClr val="FFFFFF"/>
                </a:solidFill>
                <a:latin typeface="+mj-lt"/>
                <a:ea typeface="+mj-ea"/>
                <a:cs typeface="+mj-cs"/>
              </a:rPr>
              <a:t>A Succesful Product</a:t>
            </a:r>
          </a:p>
        </p:txBody>
      </p:sp>
      <p:sp>
        <p:nvSpPr>
          <p:cNvPr id="5" name="CasellaDiTesto 4">
            <a:extLst>
              <a:ext uri="{FF2B5EF4-FFF2-40B4-BE49-F238E27FC236}">
                <a16:creationId xmlns:a16="http://schemas.microsoft.com/office/drawing/2014/main" id="{609D1A17-8A05-EEA5-3958-A1A517FCF0A7}"/>
              </a:ext>
            </a:extLst>
          </p:cNvPr>
          <p:cNvSpPr txBox="1"/>
          <p:nvPr/>
        </p:nvSpPr>
        <p:spPr>
          <a:xfrm>
            <a:off x="171608" y="4696721"/>
            <a:ext cx="1955278" cy="646331"/>
          </a:xfrm>
          <a:prstGeom prst="rect">
            <a:avLst/>
          </a:prstGeom>
          <a:noFill/>
        </p:spPr>
        <p:txBody>
          <a:bodyPr wrap="square" rtlCol="0">
            <a:spAutoFit/>
          </a:bodyPr>
          <a:lstStyle/>
          <a:p>
            <a:pPr algn="ctr"/>
            <a:r>
              <a:rPr lang="it-IT" dirty="0"/>
              <a:t>Marty </a:t>
            </a:r>
            <a:r>
              <a:rPr lang="it-IT" dirty="0" err="1"/>
              <a:t>Cagan</a:t>
            </a:r>
            <a:r>
              <a:rPr lang="it-IT" dirty="0"/>
              <a:t> «</a:t>
            </a:r>
            <a:r>
              <a:rPr lang="it-IT" dirty="0" err="1"/>
              <a:t>Inspired</a:t>
            </a:r>
            <a:r>
              <a:rPr lang="it-IT" dirty="0"/>
              <a:t>»</a:t>
            </a:r>
          </a:p>
        </p:txBody>
      </p:sp>
      <p:sp>
        <p:nvSpPr>
          <p:cNvPr id="6" name="Rettangolo con angoli arrotondati 5">
            <a:extLst>
              <a:ext uri="{FF2B5EF4-FFF2-40B4-BE49-F238E27FC236}">
                <a16:creationId xmlns:a16="http://schemas.microsoft.com/office/drawing/2014/main" id="{00F8326B-17D5-112B-DB61-A7535E4868B5}"/>
              </a:ext>
            </a:extLst>
          </p:cNvPr>
          <p:cNvSpPr/>
          <p:nvPr/>
        </p:nvSpPr>
        <p:spPr>
          <a:xfrm>
            <a:off x="2530760" y="2533792"/>
            <a:ext cx="1955278" cy="576072"/>
          </a:xfrm>
          <a:prstGeom prst="roundRect">
            <a:avLst/>
          </a:prstGeom>
          <a:solidFill>
            <a:schemeClr val="accent2"/>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it-IT" sz="1600" dirty="0" err="1">
                <a:latin typeface="Cavolini" panose="03000502040302020204" pitchFamily="66" charset="0"/>
                <a:cs typeface="Cavolini" panose="03000502040302020204" pitchFamily="66" charset="0"/>
              </a:rPr>
              <a:t>Discoverability</a:t>
            </a:r>
            <a:endParaRPr lang="it-IT" sz="1600" dirty="0">
              <a:latin typeface="Cavolini" panose="03000502040302020204" pitchFamily="66" charset="0"/>
              <a:cs typeface="Cavolini" panose="03000502040302020204" pitchFamily="66" charset="0"/>
            </a:endParaRPr>
          </a:p>
        </p:txBody>
      </p:sp>
      <p:sp>
        <p:nvSpPr>
          <p:cNvPr id="7" name="Rettangolo con angoli arrotondati 6">
            <a:extLst>
              <a:ext uri="{FF2B5EF4-FFF2-40B4-BE49-F238E27FC236}">
                <a16:creationId xmlns:a16="http://schemas.microsoft.com/office/drawing/2014/main" id="{43421E11-0C7B-C8DB-EE46-294299286569}"/>
              </a:ext>
            </a:extLst>
          </p:cNvPr>
          <p:cNvSpPr/>
          <p:nvPr/>
        </p:nvSpPr>
        <p:spPr>
          <a:xfrm>
            <a:off x="2530760" y="3255745"/>
            <a:ext cx="1955278" cy="576072"/>
          </a:xfrm>
          <a:prstGeom prst="roundRect">
            <a:avLst/>
          </a:prstGeom>
          <a:solidFill>
            <a:schemeClr val="accent2"/>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it-IT" sz="1600" dirty="0" err="1">
                <a:latin typeface="Cavolini" panose="03000502040302020204" pitchFamily="66" charset="0"/>
                <a:cs typeface="Cavolini" panose="03000502040302020204" pitchFamily="66" charset="0"/>
              </a:rPr>
              <a:t>Understanding</a:t>
            </a:r>
            <a:endParaRPr lang="it-IT" sz="1600" dirty="0">
              <a:latin typeface="Cavolini" panose="03000502040302020204" pitchFamily="66" charset="0"/>
              <a:cs typeface="Cavolini" panose="03000502040302020204" pitchFamily="66" charset="0"/>
            </a:endParaRPr>
          </a:p>
        </p:txBody>
      </p:sp>
      <p:sp>
        <p:nvSpPr>
          <p:cNvPr id="8" name="CasellaDiTesto 7">
            <a:extLst>
              <a:ext uri="{FF2B5EF4-FFF2-40B4-BE49-F238E27FC236}">
                <a16:creationId xmlns:a16="http://schemas.microsoft.com/office/drawing/2014/main" id="{D69C5617-9C39-105B-6ED5-F242B7012DE9}"/>
              </a:ext>
            </a:extLst>
          </p:cNvPr>
          <p:cNvSpPr txBox="1"/>
          <p:nvPr/>
        </p:nvSpPr>
        <p:spPr>
          <a:xfrm>
            <a:off x="2530760" y="4619739"/>
            <a:ext cx="1955278" cy="923330"/>
          </a:xfrm>
          <a:prstGeom prst="rect">
            <a:avLst/>
          </a:prstGeom>
          <a:noFill/>
        </p:spPr>
        <p:txBody>
          <a:bodyPr wrap="square" rtlCol="0">
            <a:spAutoFit/>
          </a:bodyPr>
          <a:lstStyle/>
          <a:p>
            <a:pPr algn="ctr"/>
            <a:r>
              <a:rPr lang="it-IT" dirty="0"/>
              <a:t>Don Norman «The design of </a:t>
            </a:r>
            <a:r>
              <a:rPr lang="it-IT" dirty="0" err="1"/>
              <a:t>every</a:t>
            </a:r>
            <a:r>
              <a:rPr lang="it-IT" dirty="0"/>
              <a:t> day </a:t>
            </a:r>
            <a:r>
              <a:rPr lang="it-IT" dirty="0" err="1"/>
              <a:t>things</a:t>
            </a:r>
            <a:r>
              <a:rPr lang="it-IT" dirty="0"/>
              <a:t>»</a:t>
            </a:r>
          </a:p>
        </p:txBody>
      </p:sp>
      <p:sp>
        <p:nvSpPr>
          <p:cNvPr id="10" name="Rettangolo con angoli arrotondati 9">
            <a:extLst>
              <a:ext uri="{FF2B5EF4-FFF2-40B4-BE49-F238E27FC236}">
                <a16:creationId xmlns:a16="http://schemas.microsoft.com/office/drawing/2014/main" id="{E60110F1-AA92-6BDE-4E55-27F57CB2F8AA}"/>
              </a:ext>
            </a:extLst>
          </p:cNvPr>
          <p:cNvSpPr/>
          <p:nvPr/>
        </p:nvSpPr>
        <p:spPr>
          <a:xfrm>
            <a:off x="171608" y="2509701"/>
            <a:ext cx="1955278" cy="576072"/>
          </a:xfrm>
          <a:prstGeom prst="roundRect">
            <a:avLst/>
          </a:prstGeom>
          <a:solidFill>
            <a:schemeClr val="accent2"/>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it-IT" sz="1600" dirty="0" err="1">
                <a:latin typeface="Cavolini" panose="020B0502040204020203" pitchFamily="66" charset="0"/>
                <a:cs typeface="Cavolini" panose="020B0502040204020203" pitchFamily="66" charset="0"/>
              </a:rPr>
              <a:t>Usable</a:t>
            </a:r>
            <a:endParaRPr lang="it-IT" sz="1600" dirty="0">
              <a:latin typeface="Cavolini" panose="020B0502040204020203" pitchFamily="66" charset="0"/>
              <a:cs typeface="Cavolini" panose="020B0502040204020203" pitchFamily="66" charset="0"/>
            </a:endParaRPr>
          </a:p>
        </p:txBody>
      </p:sp>
      <p:sp>
        <p:nvSpPr>
          <p:cNvPr id="12" name="Rettangolo con angoli arrotondati 11">
            <a:extLst>
              <a:ext uri="{FF2B5EF4-FFF2-40B4-BE49-F238E27FC236}">
                <a16:creationId xmlns:a16="http://schemas.microsoft.com/office/drawing/2014/main" id="{D32E15CB-DEA3-FDED-34F3-37300C09A0A1}"/>
              </a:ext>
            </a:extLst>
          </p:cNvPr>
          <p:cNvSpPr/>
          <p:nvPr/>
        </p:nvSpPr>
        <p:spPr>
          <a:xfrm>
            <a:off x="171608" y="3231654"/>
            <a:ext cx="1955278" cy="576072"/>
          </a:xfrm>
          <a:prstGeom prst="roundRect">
            <a:avLst/>
          </a:prstGeom>
          <a:solidFill>
            <a:schemeClr val="accent2"/>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it-IT" sz="1600" dirty="0" err="1">
                <a:latin typeface="Cavolini" panose="03000502040302020204" pitchFamily="66" charset="0"/>
                <a:cs typeface="Cavolini" panose="03000502040302020204" pitchFamily="66" charset="0"/>
              </a:rPr>
              <a:t>Valuable</a:t>
            </a:r>
            <a:endParaRPr lang="it-IT" sz="1600" dirty="0">
              <a:latin typeface="Cavolini" panose="03000502040302020204" pitchFamily="66" charset="0"/>
              <a:cs typeface="Cavolini" panose="03000502040302020204" pitchFamily="66" charset="0"/>
            </a:endParaRPr>
          </a:p>
        </p:txBody>
      </p:sp>
      <p:sp>
        <p:nvSpPr>
          <p:cNvPr id="14" name="Rettangolo con angoli arrotondati 13">
            <a:extLst>
              <a:ext uri="{FF2B5EF4-FFF2-40B4-BE49-F238E27FC236}">
                <a16:creationId xmlns:a16="http://schemas.microsoft.com/office/drawing/2014/main" id="{E87E47C4-D83A-05A4-0E23-4B1E771C0B92}"/>
              </a:ext>
            </a:extLst>
          </p:cNvPr>
          <p:cNvSpPr/>
          <p:nvPr/>
        </p:nvSpPr>
        <p:spPr>
          <a:xfrm>
            <a:off x="171608" y="3953607"/>
            <a:ext cx="1955278" cy="576072"/>
          </a:xfrm>
          <a:prstGeom prst="roundRect">
            <a:avLst/>
          </a:prstGeom>
          <a:solidFill>
            <a:schemeClr val="accent2"/>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it-IT" sz="1600" dirty="0" err="1">
                <a:latin typeface="Cavolini" panose="03000502040302020204" pitchFamily="66" charset="0"/>
                <a:cs typeface="Cavolini" panose="03000502040302020204" pitchFamily="66" charset="0"/>
              </a:rPr>
              <a:t>Feasible</a:t>
            </a:r>
            <a:endParaRPr lang="it-IT" sz="1600" dirty="0">
              <a:latin typeface="Cavolini" panose="03000502040302020204" pitchFamily="66" charset="0"/>
              <a:cs typeface="Cavolini" panose="03000502040302020204" pitchFamily="66" charset="0"/>
            </a:endParaRPr>
          </a:p>
        </p:txBody>
      </p:sp>
      <p:sp>
        <p:nvSpPr>
          <p:cNvPr id="15" name="Rettangolo con angoli arrotondati 14">
            <a:extLst>
              <a:ext uri="{FF2B5EF4-FFF2-40B4-BE49-F238E27FC236}">
                <a16:creationId xmlns:a16="http://schemas.microsoft.com/office/drawing/2014/main" id="{E1BB45B7-2D58-43C9-6D28-01EDA6CA8401}"/>
              </a:ext>
            </a:extLst>
          </p:cNvPr>
          <p:cNvSpPr/>
          <p:nvPr/>
        </p:nvSpPr>
        <p:spPr>
          <a:xfrm>
            <a:off x="4889912" y="2506201"/>
            <a:ext cx="1955278" cy="576072"/>
          </a:xfrm>
          <a:prstGeom prst="roundRect">
            <a:avLst/>
          </a:prstGeom>
          <a:solidFill>
            <a:schemeClr val="accent2"/>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it-IT" sz="1600" dirty="0" err="1">
                <a:latin typeface="Cavolini" panose="03000502040302020204" pitchFamily="66" charset="0"/>
                <a:cs typeface="Cavolini" panose="03000502040302020204" pitchFamily="66" charset="0"/>
              </a:rPr>
              <a:t>Trusthful</a:t>
            </a:r>
            <a:r>
              <a:rPr lang="it-IT" sz="1600" dirty="0">
                <a:latin typeface="Cavolini" panose="03000502040302020204" pitchFamily="66" charset="0"/>
                <a:cs typeface="Cavolini" panose="03000502040302020204" pitchFamily="66" charset="0"/>
              </a:rPr>
              <a:t> (</a:t>
            </a:r>
            <a:r>
              <a:rPr lang="it-IT" sz="1600" dirty="0" err="1">
                <a:latin typeface="Cavolini" panose="03000502040302020204" pitchFamily="66" charset="0"/>
                <a:cs typeface="Cavolini" panose="03000502040302020204" pitchFamily="66" charset="0"/>
              </a:rPr>
              <a:t>trustworthy</a:t>
            </a:r>
            <a:r>
              <a:rPr lang="it-IT" sz="1600" dirty="0">
                <a:latin typeface="Cavolini" panose="03000502040302020204" pitchFamily="66" charset="0"/>
                <a:cs typeface="Cavolini" panose="03000502040302020204" pitchFamily="66" charset="0"/>
              </a:rPr>
              <a:t>)</a:t>
            </a:r>
          </a:p>
        </p:txBody>
      </p:sp>
      <p:sp>
        <p:nvSpPr>
          <p:cNvPr id="16" name="CasellaDiTesto 15">
            <a:extLst>
              <a:ext uri="{FF2B5EF4-FFF2-40B4-BE49-F238E27FC236}">
                <a16:creationId xmlns:a16="http://schemas.microsoft.com/office/drawing/2014/main" id="{BAD4494D-3015-9120-BD3C-DC2A80C7CECF}"/>
              </a:ext>
            </a:extLst>
          </p:cNvPr>
          <p:cNvSpPr txBox="1"/>
          <p:nvPr/>
        </p:nvSpPr>
        <p:spPr>
          <a:xfrm>
            <a:off x="4889912" y="4624171"/>
            <a:ext cx="1955278" cy="1200329"/>
          </a:xfrm>
          <a:prstGeom prst="rect">
            <a:avLst/>
          </a:prstGeom>
          <a:noFill/>
        </p:spPr>
        <p:txBody>
          <a:bodyPr wrap="square" rtlCol="0">
            <a:spAutoFit/>
          </a:bodyPr>
          <a:lstStyle/>
          <a:p>
            <a:pPr algn="ctr"/>
            <a:r>
              <a:rPr lang="it-IT" dirty="0"/>
              <a:t>«A </a:t>
            </a:r>
            <a:r>
              <a:rPr lang="it-IT" dirty="0" err="1"/>
              <a:t>confident</a:t>
            </a:r>
            <a:r>
              <a:rPr lang="it-IT" dirty="0"/>
              <a:t> </a:t>
            </a:r>
            <a:r>
              <a:rPr lang="it-IT" dirty="0" err="1"/>
              <a:t>relationship</a:t>
            </a:r>
            <a:r>
              <a:rPr lang="it-IT" dirty="0"/>
              <a:t> with the </a:t>
            </a:r>
            <a:r>
              <a:rPr lang="it-IT" dirty="0" err="1"/>
              <a:t>unknown</a:t>
            </a:r>
            <a:r>
              <a:rPr lang="it-IT" dirty="0"/>
              <a:t>» Rachel </a:t>
            </a:r>
            <a:r>
              <a:rPr lang="it-IT" dirty="0" err="1"/>
              <a:t>Botsman</a:t>
            </a:r>
            <a:endParaRPr lang="it-IT" dirty="0"/>
          </a:p>
        </p:txBody>
      </p:sp>
      <p:sp>
        <p:nvSpPr>
          <p:cNvPr id="17" name="Rettangolo con angoli arrotondati 16">
            <a:extLst>
              <a:ext uri="{FF2B5EF4-FFF2-40B4-BE49-F238E27FC236}">
                <a16:creationId xmlns:a16="http://schemas.microsoft.com/office/drawing/2014/main" id="{A9E1EF73-A9AC-5C3A-752B-66546D8F2735}"/>
              </a:ext>
            </a:extLst>
          </p:cNvPr>
          <p:cNvSpPr/>
          <p:nvPr/>
        </p:nvSpPr>
        <p:spPr>
          <a:xfrm>
            <a:off x="7043990" y="2499285"/>
            <a:ext cx="1955278" cy="576072"/>
          </a:xfrm>
          <a:prstGeom prst="roundRect">
            <a:avLst/>
          </a:prstGeom>
          <a:solidFill>
            <a:schemeClr val="accent2"/>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it-IT" sz="1600" dirty="0" err="1">
                <a:latin typeface="Cavolini" panose="03000502040302020204" pitchFamily="66" charset="0"/>
                <a:cs typeface="Cavolini" panose="03000502040302020204" pitchFamily="66" charset="0"/>
              </a:rPr>
              <a:t>Interoperable</a:t>
            </a:r>
            <a:endParaRPr lang="it-IT" sz="1600" dirty="0">
              <a:latin typeface="Cavolini" panose="03000502040302020204" pitchFamily="66" charset="0"/>
              <a:cs typeface="Cavolini" panose="03000502040302020204" pitchFamily="66" charset="0"/>
            </a:endParaRPr>
          </a:p>
        </p:txBody>
      </p:sp>
      <p:sp>
        <p:nvSpPr>
          <p:cNvPr id="18" name="Rettangolo con angoli arrotondati 17">
            <a:extLst>
              <a:ext uri="{FF2B5EF4-FFF2-40B4-BE49-F238E27FC236}">
                <a16:creationId xmlns:a16="http://schemas.microsoft.com/office/drawing/2014/main" id="{7A22EB20-1119-518F-E412-1A62B3D667B5}"/>
              </a:ext>
            </a:extLst>
          </p:cNvPr>
          <p:cNvSpPr/>
          <p:nvPr/>
        </p:nvSpPr>
        <p:spPr>
          <a:xfrm>
            <a:off x="7043990" y="3211684"/>
            <a:ext cx="1955278" cy="576072"/>
          </a:xfrm>
          <a:prstGeom prst="roundRect">
            <a:avLst/>
          </a:prstGeom>
          <a:solidFill>
            <a:schemeClr val="accent2"/>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it-IT" sz="1600" dirty="0" err="1">
                <a:latin typeface="Cavolini" panose="03000502040302020204" pitchFamily="66" charset="0"/>
                <a:cs typeface="Cavolini" panose="03000502040302020204" pitchFamily="66" charset="0"/>
              </a:rPr>
              <a:t>Natively</a:t>
            </a:r>
            <a:r>
              <a:rPr lang="it-IT" sz="1600" dirty="0">
                <a:latin typeface="Cavolini" panose="03000502040302020204" pitchFamily="66" charset="0"/>
                <a:cs typeface="Cavolini" panose="03000502040302020204" pitchFamily="66" charset="0"/>
              </a:rPr>
              <a:t> </a:t>
            </a:r>
            <a:r>
              <a:rPr lang="it-IT" sz="1600" dirty="0" err="1">
                <a:latin typeface="Cavolini" panose="03000502040302020204" pitchFamily="66" charset="0"/>
                <a:cs typeface="Cavolini" panose="03000502040302020204" pitchFamily="66" charset="0"/>
              </a:rPr>
              <a:t>Accessible</a:t>
            </a:r>
            <a:endParaRPr lang="it-IT" sz="1600" dirty="0">
              <a:latin typeface="Cavolini" panose="03000502040302020204" pitchFamily="66" charset="0"/>
              <a:cs typeface="Cavolini" panose="03000502040302020204" pitchFamily="66" charset="0"/>
            </a:endParaRPr>
          </a:p>
        </p:txBody>
      </p:sp>
      <p:sp>
        <p:nvSpPr>
          <p:cNvPr id="19" name="Ritardo 18">
            <a:extLst>
              <a:ext uri="{FF2B5EF4-FFF2-40B4-BE49-F238E27FC236}">
                <a16:creationId xmlns:a16="http://schemas.microsoft.com/office/drawing/2014/main" id="{37C7337F-13AB-7A1A-99DF-30561E0D213D}"/>
              </a:ext>
            </a:extLst>
          </p:cNvPr>
          <p:cNvSpPr/>
          <p:nvPr/>
        </p:nvSpPr>
        <p:spPr>
          <a:xfrm rot="5400000">
            <a:off x="3653285" y="-3653286"/>
            <a:ext cx="1837426" cy="9143999"/>
          </a:xfrm>
          <a:prstGeom prst="flowChartDelay">
            <a:avLst/>
          </a:prstGeom>
          <a:gradFill flip="none" rotWithShape="1">
            <a:gsLst>
              <a:gs pos="0">
                <a:schemeClr val="accent5">
                  <a:shade val="30000"/>
                  <a:satMod val="115000"/>
                </a:schemeClr>
              </a:gs>
              <a:gs pos="50000">
                <a:schemeClr val="accent5">
                  <a:shade val="67500"/>
                  <a:satMod val="115000"/>
                </a:schemeClr>
              </a:gs>
              <a:gs pos="100000">
                <a:schemeClr val="accent5">
                  <a:shade val="100000"/>
                  <a:satMod val="115000"/>
                </a:schemeClr>
              </a:gs>
            </a:gsLst>
            <a:lin ang="8100000" scaled="1"/>
            <a:tileRect/>
          </a:gradFill>
          <a:effectLst>
            <a:innerShdw blurRad="63500" dist="50800" dir="13500000">
              <a:prstClr val="black">
                <a:alpha val="50000"/>
              </a:prstClr>
            </a:innerShdw>
          </a:effectLst>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it-IT" sz="2800" dirty="0"/>
          </a:p>
        </p:txBody>
      </p:sp>
      <p:sp>
        <p:nvSpPr>
          <p:cNvPr id="20" name="CasellaDiTesto 19">
            <a:extLst>
              <a:ext uri="{FF2B5EF4-FFF2-40B4-BE49-F238E27FC236}">
                <a16:creationId xmlns:a16="http://schemas.microsoft.com/office/drawing/2014/main" id="{27FCC075-9B77-AD56-2B19-C6BC0FA07045}"/>
              </a:ext>
            </a:extLst>
          </p:cNvPr>
          <p:cNvSpPr txBox="1"/>
          <p:nvPr/>
        </p:nvSpPr>
        <p:spPr>
          <a:xfrm>
            <a:off x="0" y="198413"/>
            <a:ext cx="9143998" cy="769441"/>
          </a:xfrm>
          <a:prstGeom prst="rect">
            <a:avLst/>
          </a:prstGeom>
          <a:noFill/>
        </p:spPr>
        <p:txBody>
          <a:bodyPr wrap="square" rtlCol="0">
            <a:spAutoFit/>
          </a:bodyPr>
          <a:lstStyle/>
          <a:p>
            <a:pPr algn="ctr"/>
            <a:r>
              <a:rPr lang="it-IT" sz="4400" dirty="0">
                <a:solidFill>
                  <a:schemeClr val="bg1"/>
                </a:solidFill>
                <a:latin typeface="Open Sans" panose="020B0606030504020204" pitchFamily="34" charset="0"/>
                <a:ea typeface="Open Sans" panose="020B0606030504020204" pitchFamily="34" charset="0"/>
                <a:cs typeface="Open Sans" panose="020B0606030504020204" pitchFamily="34" charset="0"/>
              </a:rPr>
              <a:t>A </a:t>
            </a:r>
            <a:r>
              <a:rPr lang="it-IT" sz="4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Succesful</a:t>
            </a:r>
            <a:r>
              <a:rPr lang="it-IT" sz="4400" dirty="0">
                <a:solidFill>
                  <a:schemeClr val="bg1"/>
                </a:solidFill>
                <a:latin typeface="Open Sans" panose="020B0606030504020204" pitchFamily="34" charset="0"/>
                <a:ea typeface="Open Sans" panose="020B0606030504020204" pitchFamily="34" charset="0"/>
                <a:cs typeface="Open Sans" panose="020B0606030504020204" pitchFamily="34" charset="0"/>
              </a:rPr>
              <a:t> Product</a:t>
            </a:r>
          </a:p>
        </p:txBody>
      </p:sp>
    </p:spTree>
    <p:extLst>
      <p:ext uri="{BB962C8B-B14F-4D97-AF65-F5344CB8AC3E}">
        <p14:creationId xmlns:p14="http://schemas.microsoft.com/office/powerpoint/2010/main" val="2570720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7" grpId="0" animBg="1"/>
      <p:bldP spid="8" grpId="0"/>
      <p:bldP spid="10" grpId="0" animBg="1"/>
      <p:bldP spid="12" grpId="0" animBg="1"/>
      <p:bldP spid="14" grpId="0" animBg="1"/>
      <p:bldP spid="15" grpId="0" animBg="1"/>
      <p:bldP spid="16" grpId="0"/>
      <p:bldP spid="17" grpId="0" animBg="1"/>
      <p:bldP spid="18"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p:cNvSpPr>
            <a:spLocks noGrp="1"/>
          </p:cNvSpPr>
          <p:nvPr>
            <p:ph type="ctrTitle" idx="4294967295"/>
          </p:nvPr>
        </p:nvSpPr>
        <p:spPr>
          <a:xfrm>
            <a:off x="0" y="1966913"/>
            <a:ext cx="1971675" cy="2547937"/>
          </a:xfrm>
          <a:prstGeom prst="rect">
            <a:avLst/>
          </a:prstGeom>
          <a:noFill/>
        </p:spPr>
        <p:txBody>
          <a:bodyPr vert="horz" lIns="91440" tIns="45720" rIns="91440" bIns="45720" rtlCol="0" anchor="ctr">
            <a:normAutofit/>
          </a:bodyPr>
          <a:lstStyle/>
          <a:p>
            <a:pPr algn="ctr">
              <a:lnSpc>
                <a:spcPct val="90000"/>
              </a:lnSpc>
            </a:pPr>
            <a:r>
              <a:rPr lang="en-US" sz="3100" kern="1200">
                <a:solidFill>
                  <a:srgbClr val="FFFFFF"/>
                </a:solidFill>
                <a:latin typeface="+mj-lt"/>
                <a:ea typeface="+mj-ea"/>
                <a:cs typeface="+mj-cs"/>
              </a:rPr>
              <a:t>Failure Symptoms</a:t>
            </a:r>
          </a:p>
        </p:txBody>
      </p:sp>
      <p:sp>
        <p:nvSpPr>
          <p:cNvPr id="7" name="Ritardo 6">
            <a:extLst>
              <a:ext uri="{FF2B5EF4-FFF2-40B4-BE49-F238E27FC236}">
                <a16:creationId xmlns:a16="http://schemas.microsoft.com/office/drawing/2014/main" id="{1A8B21AC-BC1F-56ED-E0B8-8DD8E711E5CE}"/>
              </a:ext>
            </a:extLst>
          </p:cNvPr>
          <p:cNvSpPr/>
          <p:nvPr/>
        </p:nvSpPr>
        <p:spPr>
          <a:xfrm>
            <a:off x="-1345" y="0"/>
            <a:ext cx="2446089" cy="6857999"/>
          </a:xfrm>
          <a:prstGeom prst="flowChartDelay">
            <a:avLst/>
          </a:prstGeom>
          <a:gradFill flip="none" rotWithShape="1">
            <a:gsLst>
              <a:gs pos="0">
                <a:schemeClr val="accent5">
                  <a:shade val="30000"/>
                  <a:satMod val="115000"/>
                </a:schemeClr>
              </a:gs>
              <a:gs pos="50000">
                <a:schemeClr val="accent5">
                  <a:shade val="67500"/>
                  <a:satMod val="115000"/>
                </a:schemeClr>
              </a:gs>
              <a:gs pos="100000">
                <a:schemeClr val="accent5">
                  <a:shade val="100000"/>
                  <a:satMod val="115000"/>
                </a:schemeClr>
              </a:gs>
            </a:gsLst>
            <a:lin ang="8100000" scaled="1"/>
            <a:tileRect/>
          </a:gradFill>
          <a:effectLst>
            <a:innerShdw blurRad="63500" dist="50800" dir="13500000">
              <a:prstClr val="black">
                <a:alpha val="50000"/>
              </a:prstClr>
            </a:innerShdw>
          </a:effectLst>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it-IT" sz="3200" dirty="0"/>
              <a:t>Data</a:t>
            </a:r>
          </a:p>
          <a:p>
            <a:pPr algn="ctr"/>
            <a:r>
              <a:rPr lang="it-IT" sz="3200" dirty="0"/>
              <a:t>Product</a:t>
            </a:r>
          </a:p>
          <a:p>
            <a:pPr algn="ctr"/>
            <a:r>
              <a:rPr lang="it-IT" sz="3200" dirty="0" err="1"/>
              <a:t>Owner</a:t>
            </a:r>
            <a:endParaRPr lang="it-IT" sz="3200" dirty="0"/>
          </a:p>
        </p:txBody>
      </p:sp>
      <p:pic>
        <p:nvPicPr>
          <p:cNvPr id="2" name="Immagine 1">
            <a:extLst>
              <a:ext uri="{FF2B5EF4-FFF2-40B4-BE49-F238E27FC236}">
                <a16:creationId xmlns:a16="http://schemas.microsoft.com/office/drawing/2014/main" id="{A6541C07-A04D-A064-E31E-A097C3AE0A81}"/>
              </a:ext>
            </a:extLst>
          </p:cNvPr>
          <p:cNvPicPr>
            <a:picLocks noChangeAspect="1"/>
          </p:cNvPicPr>
          <p:nvPr/>
        </p:nvPicPr>
        <p:blipFill>
          <a:blip r:embed="rId2"/>
          <a:stretch>
            <a:fillRect/>
          </a:stretch>
        </p:blipFill>
        <p:spPr>
          <a:xfrm>
            <a:off x="3520409" y="963813"/>
            <a:ext cx="5085525" cy="4930373"/>
          </a:xfrm>
          <a:prstGeom prst="rect">
            <a:avLst/>
          </a:prstGeom>
        </p:spPr>
      </p:pic>
    </p:spTree>
    <p:extLst>
      <p:ext uri="{BB962C8B-B14F-4D97-AF65-F5344CB8AC3E}">
        <p14:creationId xmlns:p14="http://schemas.microsoft.com/office/powerpoint/2010/main" val="1318504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Esagono 5">
            <a:extLst>
              <a:ext uri="{FF2B5EF4-FFF2-40B4-BE49-F238E27FC236}">
                <a16:creationId xmlns:a16="http://schemas.microsoft.com/office/drawing/2014/main" id="{ED9E245B-76C8-2B02-1A27-3D22237FDC66}"/>
              </a:ext>
            </a:extLst>
          </p:cNvPr>
          <p:cNvSpPr/>
          <p:nvPr/>
        </p:nvSpPr>
        <p:spPr>
          <a:xfrm>
            <a:off x="4175132" y="1931726"/>
            <a:ext cx="3298333" cy="2628178"/>
          </a:xfrm>
          <a:prstGeom prst="hexagon">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it-IT" dirty="0"/>
          </a:p>
        </p:txBody>
      </p:sp>
      <p:sp>
        <p:nvSpPr>
          <p:cNvPr id="7" name="Cilindro 6">
            <a:extLst>
              <a:ext uri="{FF2B5EF4-FFF2-40B4-BE49-F238E27FC236}">
                <a16:creationId xmlns:a16="http://schemas.microsoft.com/office/drawing/2014/main" id="{6FCD53AA-9FF7-80BD-1E97-2275FEB1EA26}"/>
              </a:ext>
            </a:extLst>
          </p:cNvPr>
          <p:cNvSpPr/>
          <p:nvPr/>
        </p:nvSpPr>
        <p:spPr>
          <a:xfrm>
            <a:off x="8172924" y="3229204"/>
            <a:ext cx="576072" cy="694944"/>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8" name="Immagine 7">
            <a:extLst>
              <a:ext uri="{FF2B5EF4-FFF2-40B4-BE49-F238E27FC236}">
                <a16:creationId xmlns:a16="http://schemas.microsoft.com/office/drawing/2014/main" id="{8C255847-B183-1205-5FF5-DE473547BE62}"/>
              </a:ext>
            </a:extLst>
          </p:cNvPr>
          <p:cNvPicPr>
            <a:picLocks noChangeAspect="1"/>
          </p:cNvPicPr>
          <p:nvPr/>
        </p:nvPicPr>
        <p:blipFill>
          <a:blip r:embed="rId2"/>
          <a:stretch>
            <a:fillRect/>
          </a:stretch>
        </p:blipFill>
        <p:spPr>
          <a:xfrm>
            <a:off x="3164802" y="4075181"/>
            <a:ext cx="960041" cy="655413"/>
          </a:xfrm>
          <a:prstGeom prst="rect">
            <a:avLst/>
          </a:prstGeom>
        </p:spPr>
      </p:pic>
      <p:sp>
        <p:nvSpPr>
          <p:cNvPr id="10" name="CasellaDiTesto 9">
            <a:extLst>
              <a:ext uri="{FF2B5EF4-FFF2-40B4-BE49-F238E27FC236}">
                <a16:creationId xmlns:a16="http://schemas.microsoft.com/office/drawing/2014/main" id="{72F1B583-9DAC-AA8F-0654-7668781F12BA}"/>
              </a:ext>
            </a:extLst>
          </p:cNvPr>
          <p:cNvSpPr txBox="1"/>
          <p:nvPr/>
        </p:nvSpPr>
        <p:spPr>
          <a:xfrm>
            <a:off x="3164802" y="4839485"/>
            <a:ext cx="1243584" cy="307777"/>
          </a:xfrm>
          <a:prstGeom prst="rect">
            <a:avLst/>
          </a:prstGeom>
          <a:noFill/>
        </p:spPr>
        <p:txBody>
          <a:bodyPr wrap="square" rtlCol="0">
            <a:spAutoFit/>
          </a:bodyPr>
          <a:lstStyle/>
          <a:p>
            <a:r>
              <a:rPr lang="it-IT" sz="1400" dirty="0" err="1"/>
              <a:t>Infrastructure</a:t>
            </a:r>
            <a:endParaRPr lang="it-IT" sz="1400" dirty="0"/>
          </a:p>
        </p:txBody>
      </p:sp>
      <p:sp>
        <p:nvSpPr>
          <p:cNvPr id="12" name="CasellaDiTesto 11">
            <a:extLst>
              <a:ext uri="{FF2B5EF4-FFF2-40B4-BE49-F238E27FC236}">
                <a16:creationId xmlns:a16="http://schemas.microsoft.com/office/drawing/2014/main" id="{B8EF54B0-962A-718D-2857-4430A393D24B}"/>
              </a:ext>
            </a:extLst>
          </p:cNvPr>
          <p:cNvSpPr txBox="1"/>
          <p:nvPr/>
        </p:nvSpPr>
        <p:spPr>
          <a:xfrm>
            <a:off x="7872835" y="4084003"/>
            <a:ext cx="1176249" cy="307777"/>
          </a:xfrm>
          <a:prstGeom prst="rect">
            <a:avLst/>
          </a:prstGeom>
          <a:noFill/>
        </p:spPr>
        <p:txBody>
          <a:bodyPr wrap="square" rtlCol="0">
            <a:spAutoFit/>
          </a:bodyPr>
          <a:lstStyle/>
          <a:p>
            <a:r>
              <a:rPr lang="it-IT" sz="1400" dirty="0" err="1"/>
              <a:t>Polyglot</a:t>
            </a:r>
            <a:r>
              <a:rPr lang="it-IT" sz="1400" dirty="0"/>
              <a:t> Data</a:t>
            </a:r>
          </a:p>
        </p:txBody>
      </p:sp>
      <p:sp>
        <p:nvSpPr>
          <p:cNvPr id="13" name="Ovale 12">
            <a:extLst>
              <a:ext uri="{FF2B5EF4-FFF2-40B4-BE49-F238E27FC236}">
                <a16:creationId xmlns:a16="http://schemas.microsoft.com/office/drawing/2014/main" id="{3088123A-5FBF-810F-FF23-CF963BD5A9BE}"/>
              </a:ext>
            </a:extLst>
          </p:cNvPr>
          <p:cNvSpPr/>
          <p:nvPr/>
        </p:nvSpPr>
        <p:spPr>
          <a:xfrm>
            <a:off x="5101180" y="2923957"/>
            <a:ext cx="1466434" cy="6949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Data Product</a:t>
            </a:r>
          </a:p>
        </p:txBody>
      </p:sp>
      <p:cxnSp>
        <p:nvCxnSpPr>
          <p:cNvPr id="14" name="Connettore 2 13">
            <a:extLst>
              <a:ext uri="{FF2B5EF4-FFF2-40B4-BE49-F238E27FC236}">
                <a16:creationId xmlns:a16="http://schemas.microsoft.com/office/drawing/2014/main" id="{70E63B55-E4D6-8E17-D879-F546014CC8C7}"/>
              </a:ext>
            </a:extLst>
          </p:cNvPr>
          <p:cNvCxnSpPr/>
          <p:nvPr/>
        </p:nvCxnSpPr>
        <p:spPr>
          <a:xfrm flipV="1">
            <a:off x="3657171" y="3360256"/>
            <a:ext cx="1801368" cy="6663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Connettore 2 14">
            <a:extLst>
              <a:ext uri="{FF2B5EF4-FFF2-40B4-BE49-F238E27FC236}">
                <a16:creationId xmlns:a16="http://schemas.microsoft.com/office/drawing/2014/main" id="{80122372-D752-D037-C2FB-C2D32C859A0D}"/>
              </a:ext>
            </a:extLst>
          </p:cNvPr>
          <p:cNvCxnSpPr/>
          <p:nvPr/>
        </p:nvCxnSpPr>
        <p:spPr>
          <a:xfrm>
            <a:off x="5824299" y="1415197"/>
            <a:ext cx="20196" cy="15975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Connettore 2 15">
            <a:extLst>
              <a:ext uri="{FF2B5EF4-FFF2-40B4-BE49-F238E27FC236}">
                <a16:creationId xmlns:a16="http://schemas.microsoft.com/office/drawing/2014/main" id="{733070B1-A3B8-AE99-4841-C59E135EE266}"/>
              </a:ext>
            </a:extLst>
          </p:cNvPr>
          <p:cNvCxnSpPr/>
          <p:nvPr/>
        </p:nvCxnSpPr>
        <p:spPr>
          <a:xfrm flipH="1" flipV="1">
            <a:off x="6144339" y="3360256"/>
            <a:ext cx="2001394" cy="2586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Doppia parentesi graffa 16">
            <a:extLst>
              <a:ext uri="{FF2B5EF4-FFF2-40B4-BE49-F238E27FC236}">
                <a16:creationId xmlns:a16="http://schemas.microsoft.com/office/drawing/2014/main" id="{B9430ECF-6760-33C1-2E7B-9D9AD8FECBA2}"/>
              </a:ext>
            </a:extLst>
          </p:cNvPr>
          <p:cNvSpPr/>
          <p:nvPr/>
        </p:nvSpPr>
        <p:spPr>
          <a:xfrm>
            <a:off x="5330522" y="968826"/>
            <a:ext cx="987552" cy="455894"/>
          </a:xfrm>
          <a:prstGeom prst="brace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r>
              <a:rPr lang="it-IT" dirty="0"/>
              <a:t>Code</a:t>
            </a:r>
          </a:p>
        </p:txBody>
      </p:sp>
      <p:sp>
        <p:nvSpPr>
          <p:cNvPr id="18" name="Ritardo 17">
            <a:extLst>
              <a:ext uri="{FF2B5EF4-FFF2-40B4-BE49-F238E27FC236}">
                <a16:creationId xmlns:a16="http://schemas.microsoft.com/office/drawing/2014/main" id="{345CAD31-C5A8-031C-3D34-E59801EAA2AF}"/>
              </a:ext>
            </a:extLst>
          </p:cNvPr>
          <p:cNvSpPr/>
          <p:nvPr/>
        </p:nvSpPr>
        <p:spPr>
          <a:xfrm>
            <a:off x="-1345" y="0"/>
            <a:ext cx="2446089" cy="6857999"/>
          </a:xfrm>
          <a:prstGeom prst="flowChartDelay">
            <a:avLst/>
          </a:prstGeom>
          <a:gradFill flip="none" rotWithShape="1">
            <a:gsLst>
              <a:gs pos="0">
                <a:schemeClr val="accent5">
                  <a:shade val="30000"/>
                  <a:satMod val="115000"/>
                </a:schemeClr>
              </a:gs>
              <a:gs pos="50000">
                <a:schemeClr val="accent5">
                  <a:shade val="67500"/>
                  <a:satMod val="115000"/>
                </a:schemeClr>
              </a:gs>
              <a:gs pos="100000">
                <a:schemeClr val="accent5">
                  <a:shade val="100000"/>
                  <a:satMod val="115000"/>
                </a:schemeClr>
              </a:gs>
            </a:gsLst>
            <a:lin ang="8100000" scaled="1"/>
            <a:tileRect/>
          </a:gradFill>
          <a:effectLst>
            <a:innerShdw blurRad="63500" dist="50800" dir="13500000">
              <a:prstClr val="black">
                <a:alpha val="50000"/>
              </a:prstClr>
            </a:innerShdw>
          </a:effectLst>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it-IT" sz="3200" dirty="0"/>
              <a:t>Data</a:t>
            </a:r>
          </a:p>
          <a:p>
            <a:pPr algn="ctr"/>
            <a:r>
              <a:rPr lang="it-IT" sz="3200" dirty="0" err="1"/>
              <a:t>as</a:t>
            </a:r>
            <a:r>
              <a:rPr lang="it-IT" sz="3200" dirty="0"/>
              <a:t> a</a:t>
            </a:r>
          </a:p>
          <a:p>
            <a:pPr algn="ctr"/>
            <a:r>
              <a:rPr lang="it-IT" sz="3200" dirty="0"/>
              <a:t>Product</a:t>
            </a:r>
          </a:p>
        </p:txBody>
      </p:sp>
    </p:spTree>
    <p:extLst>
      <p:ext uri="{BB962C8B-B14F-4D97-AF65-F5344CB8AC3E}">
        <p14:creationId xmlns:p14="http://schemas.microsoft.com/office/powerpoint/2010/main" val="36320386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p:cNvSpPr>
            <a:spLocks noGrp="1"/>
          </p:cNvSpPr>
          <p:nvPr>
            <p:ph type="ctrTitle" idx="4294967295"/>
          </p:nvPr>
        </p:nvSpPr>
        <p:spPr>
          <a:xfrm>
            <a:off x="0" y="171450"/>
            <a:ext cx="2130425" cy="2370138"/>
          </a:xfrm>
          <a:prstGeom prst="rect">
            <a:avLst/>
          </a:prstGeom>
        </p:spPr>
        <p:txBody>
          <a:bodyPr vert="horz" lIns="91440" tIns="45720" rIns="91440" bIns="45720" rtlCol="0" anchor="ctr">
            <a:normAutofit/>
          </a:bodyPr>
          <a:lstStyle/>
          <a:p>
            <a:pPr>
              <a:lnSpc>
                <a:spcPct val="90000"/>
              </a:lnSpc>
            </a:pPr>
            <a:r>
              <a:rPr lang="en-US" sz="2800" kern="1200" dirty="0">
                <a:solidFill>
                  <a:srgbClr val="FFFFFF"/>
                </a:solidFill>
                <a:latin typeface="+mj-lt"/>
                <a:ea typeface="+mj-ea"/>
                <a:cs typeface="+mj-cs"/>
              </a:rPr>
              <a:t>Data Mesh</a:t>
            </a:r>
            <a:br>
              <a:rPr lang="en-US" sz="2800" kern="1200" dirty="0">
                <a:solidFill>
                  <a:srgbClr val="FFFFFF"/>
                </a:solidFill>
                <a:latin typeface="+mj-lt"/>
                <a:ea typeface="+mj-ea"/>
                <a:cs typeface="+mj-cs"/>
              </a:rPr>
            </a:br>
            <a:r>
              <a:rPr lang="en-US" sz="1400" kern="1200" dirty="0">
                <a:solidFill>
                  <a:srgbClr val="FFFFFF"/>
                </a:solidFill>
                <a:latin typeface="+mj-lt"/>
                <a:ea typeface="+mj-ea"/>
                <a:cs typeface="+mj-cs"/>
              </a:rPr>
              <a:t>(</a:t>
            </a:r>
            <a:r>
              <a:rPr lang="en-US" sz="1400" kern="1200" dirty="0" err="1">
                <a:solidFill>
                  <a:srgbClr val="FFFFFF"/>
                </a:solidFill>
                <a:latin typeface="+mj-lt"/>
                <a:ea typeface="+mj-ea"/>
                <a:cs typeface="+mj-cs"/>
              </a:rPr>
              <a:t>Zhamak</a:t>
            </a:r>
            <a:r>
              <a:rPr lang="en-US" sz="1400" kern="1200" dirty="0">
                <a:solidFill>
                  <a:srgbClr val="FFFFFF"/>
                </a:solidFill>
                <a:latin typeface="+mj-lt"/>
                <a:ea typeface="+mj-ea"/>
                <a:cs typeface="+mj-cs"/>
              </a:rPr>
              <a:t> </a:t>
            </a:r>
            <a:r>
              <a:rPr lang="en-US" sz="1400" kern="1200" dirty="0" err="1">
                <a:solidFill>
                  <a:srgbClr val="FFFFFF"/>
                </a:solidFill>
                <a:latin typeface="+mj-lt"/>
                <a:ea typeface="+mj-ea"/>
                <a:cs typeface="+mj-cs"/>
              </a:rPr>
              <a:t>Dehghani</a:t>
            </a:r>
            <a:r>
              <a:rPr lang="en-US" sz="1400" kern="1200" dirty="0">
                <a:solidFill>
                  <a:srgbClr val="FFFFFF"/>
                </a:solidFill>
                <a:latin typeface="+mj-lt"/>
                <a:ea typeface="+mj-ea"/>
                <a:cs typeface="+mj-cs"/>
              </a:rPr>
              <a:t>)</a:t>
            </a:r>
            <a:r>
              <a:rPr lang="en-US" sz="2800" kern="1200" dirty="0">
                <a:solidFill>
                  <a:srgbClr val="FFFFFF"/>
                </a:solidFill>
                <a:latin typeface="+mj-lt"/>
                <a:ea typeface="+mj-ea"/>
                <a:cs typeface="+mj-cs"/>
              </a:rPr>
              <a:t> </a:t>
            </a:r>
          </a:p>
        </p:txBody>
      </p:sp>
      <p:sp>
        <p:nvSpPr>
          <p:cNvPr id="7" name="Rettangolo con un angolo ritagliato 6">
            <a:extLst>
              <a:ext uri="{FF2B5EF4-FFF2-40B4-BE49-F238E27FC236}">
                <a16:creationId xmlns:a16="http://schemas.microsoft.com/office/drawing/2014/main" id="{675306C0-7D4B-6A3C-A507-6F1F3B96CF89}"/>
              </a:ext>
            </a:extLst>
          </p:cNvPr>
          <p:cNvSpPr/>
          <p:nvPr/>
        </p:nvSpPr>
        <p:spPr>
          <a:xfrm>
            <a:off x="-1" y="0"/>
            <a:ext cx="2665563" cy="2976113"/>
          </a:xfrm>
          <a:prstGeom prst="snip1Rect">
            <a:avLst/>
          </a:prstGeom>
          <a:gradFill flip="none" rotWithShape="1">
            <a:gsLst>
              <a:gs pos="0">
                <a:schemeClr val="accent5">
                  <a:shade val="30000"/>
                  <a:satMod val="115000"/>
                </a:schemeClr>
              </a:gs>
              <a:gs pos="50000">
                <a:schemeClr val="accent5">
                  <a:shade val="67500"/>
                  <a:satMod val="115000"/>
                </a:schemeClr>
              </a:gs>
              <a:gs pos="100000">
                <a:schemeClr val="accent5">
                  <a:shade val="100000"/>
                  <a:satMod val="115000"/>
                </a:schemeClr>
              </a:gs>
            </a:gsLst>
            <a:lin ang="8100000" scaled="1"/>
            <a:tileRect/>
          </a:gradFill>
          <a:effectLst>
            <a:innerShdw blurRad="63500" dist="50800" dir="13500000">
              <a:prstClr val="black">
                <a:alpha val="50000"/>
              </a:prstClr>
            </a:innerShdw>
          </a:effectLst>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it-IT" sz="4400" dirty="0"/>
              <a:t>Domain </a:t>
            </a:r>
            <a:r>
              <a:rPr lang="it-IT" sz="4400" dirty="0" err="1"/>
              <a:t>Boundary</a:t>
            </a:r>
            <a:endParaRPr lang="it-IT" sz="4400" dirty="0"/>
          </a:p>
        </p:txBody>
      </p:sp>
      <p:pic>
        <p:nvPicPr>
          <p:cNvPr id="2" name="Immagine 1">
            <a:extLst>
              <a:ext uri="{FF2B5EF4-FFF2-40B4-BE49-F238E27FC236}">
                <a16:creationId xmlns:a16="http://schemas.microsoft.com/office/drawing/2014/main" id="{8D79DFE1-D1F5-FD29-25E6-DC4F44ED1D02}"/>
              </a:ext>
            </a:extLst>
          </p:cNvPr>
          <p:cNvPicPr>
            <a:picLocks noChangeAspect="1"/>
          </p:cNvPicPr>
          <p:nvPr/>
        </p:nvPicPr>
        <p:blipFill>
          <a:blip r:embed="rId2"/>
          <a:stretch>
            <a:fillRect/>
          </a:stretch>
        </p:blipFill>
        <p:spPr>
          <a:xfrm>
            <a:off x="3017926" y="2359325"/>
            <a:ext cx="5510653" cy="2314474"/>
          </a:xfrm>
          <a:prstGeom prst="rect">
            <a:avLst/>
          </a:prstGeom>
        </p:spPr>
      </p:pic>
    </p:spTree>
    <p:extLst>
      <p:ext uri="{BB962C8B-B14F-4D97-AF65-F5344CB8AC3E}">
        <p14:creationId xmlns:p14="http://schemas.microsoft.com/office/powerpoint/2010/main" val="26042193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piè di pagina 1"/>
          <p:cNvSpPr>
            <a:spLocks noGrp="1"/>
          </p:cNvSpPr>
          <p:nvPr>
            <p:ph type="ftr" sz="quarter" idx="10"/>
          </p:nvPr>
        </p:nvSpPr>
        <p:spPr/>
        <p:txBody>
          <a:bodyPr vert="horz" lIns="91440" tIns="45720" rIns="91440" bIns="45720" rtlCol="0" anchor="ctr">
            <a:normAutofit/>
          </a:bodyPr>
          <a:lstStyle/>
          <a:p>
            <a:pPr>
              <a:spcAft>
                <a:spcPts val="600"/>
              </a:spcAft>
              <a:defRPr/>
            </a:pPr>
            <a:r>
              <a:rPr lang="en-US" altLang="en-US" sz="1200" kern="1200">
                <a:solidFill>
                  <a:schemeClr val="tx1">
                    <a:alpha val="80000"/>
                  </a:schemeClr>
                </a:solidFill>
                <a:latin typeface="+mn-lt"/>
                <a:ea typeface="+mn-ea"/>
                <a:cs typeface="+mn-cs"/>
              </a:rPr>
              <a:t>17/05/2023 – Data Mesh</a:t>
            </a:r>
          </a:p>
        </p:txBody>
      </p:sp>
      <p:sp>
        <p:nvSpPr>
          <p:cNvPr id="3" name="Titolo 2"/>
          <p:cNvSpPr>
            <a:spLocks noGrp="1"/>
          </p:cNvSpPr>
          <p:nvPr>
            <p:ph type="ctrTitle" idx="4294967295"/>
          </p:nvPr>
        </p:nvSpPr>
        <p:spPr>
          <a:xfrm>
            <a:off x="0" y="1966913"/>
            <a:ext cx="1971675" cy="2547937"/>
          </a:xfrm>
          <a:prstGeom prst="rect">
            <a:avLst/>
          </a:prstGeom>
          <a:noFill/>
        </p:spPr>
        <p:txBody>
          <a:bodyPr vert="horz" lIns="91440" tIns="45720" rIns="91440" bIns="45720" rtlCol="0" anchor="ctr">
            <a:normAutofit/>
          </a:bodyPr>
          <a:lstStyle/>
          <a:p>
            <a:pPr algn="ctr">
              <a:lnSpc>
                <a:spcPct val="90000"/>
              </a:lnSpc>
            </a:pPr>
            <a:r>
              <a:rPr lang="en-US" sz="2400" kern="1200">
                <a:solidFill>
                  <a:srgbClr val="FFFFFF"/>
                </a:solidFill>
                <a:latin typeface="+mj-lt"/>
                <a:ea typeface="+mj-ea"/>
                <a:cs typeface="+mj-cs"/>
              </a:rPr>
              <a:t>Misintegration</a:t>
            </a:r>
          </a:p>
        </p:txBody>
      </p:sp>
      <p:sp>
        <p:nvSpPr>
          <p:cNvPr id="6" name="Ritardo 5">
            <a:extLst>
              <a:ext uri="{FF2B5EF4-FFF2-40B4-BE49-F238E27FC236}">
                <a16:creationId xmlns:a16="http://schemas.microsoft.com/office/drawing/2014/main" id="{22899667-E004-128A-EC9A-5A9DE17B009F}"/>
              </a:ext>
            </a:extLst>
          </p:cNvPr>
          <p:cNvSpPr/>
          <p:nvPr/>
        </p:nvSpPr>
        <p:spPr>
          <a:xfrm rot="5400000">
            <a:off x="3588540" y="-3588543"/>
            <a:ext cx="1966913" cy="9143999"/>
          </a:xfrm>
          <a:prstGeom prst="flowChartDelay">
            <a:avLst/>
          </a:prstGeom>
          <a:gradFill flip="none" rotWithShape="1">
            <a:gsLst>
              <a:gs pos="0">
                <a:schemeClr val="accent5">
                  <a:shade val="30000"/>
                  <a:satMod val="115000"/>
                </a:schemeClr>
              </a:gs>
              <a:gs pos="50000">
                <a:schemeClr val="accent5">
                  <a:shade val="67500"/>
                  <a:satMod val="115000"/>
                </a:schemeClr>
              </a:gs>
              <a:gs pos="100000">
                <a:schemeClr val="accent5">
                  <a:shade val="100000"/>
                  <a:satMod val="115000"/>
                </a:schemeClr>
              </a:gs>
            </a:gsLst>
            <a:lin ang="8100000" scaled="1"/>
            <a:tileRect/>
          </a:gradFill>
          <a:effectLst>
            <a:innerShdw blurRad="63500" dist="50800" dir="13500000">
              <a:prstClr val="black">
                <a:alpha val="50000"/>
              </a:prstClr>
            </a:innerShdw>
          </a:effectLst>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it-IT" sz="2800" dirty="0"/>
          </a:p>
        </p:txBody>
      </p:sp>
      <p:sp>
        <p:nvSpPr>
          <p:cNvPr id="7" name="CasellaDiTesto 6">
            <a:extLst>
              <a:ext uri="{FF2B5EF4-FFF2-40B4-BE49-F238E27FC236}">
                <a16:creationId xmlns:a16="http://schemas.microsoft.com/office/drawing/2014/main" id="{B1801A9A-DCE1-052F-1499-5376AD8420B8}"/>
              </a:ext>
            </a:extLst>
          </p:cNvPr>
          <p:cNvSpPr txBox="1"/>
          <p:nvPr/>
        </p:nvSpPr>
        <p:spPr>
          <a:xfrm>
            <a:off x="0" y="138047"/>
            <a:ext cx="9143998" cy="769441"/>
          </a:xfrm>
          <a:prstGeom prst="rect">
            <a:avLst/>
          </a:prstGeom>
          <a:noFill/>
        </p:spPr>
        <p:txBody>
          <a:bodyPr wrap="square" rtlCol="0">
            <a:spAutoFit/>
          </a:bodyPr>
          <a:lstStyle/>
          <a:p>
            <a:pPr algn="ctr"/>
            <a:r>
              <a:rPr lang="it-IT" sz="4400" dirty="0">
                <a:solidFill>
                  <a:schemeClr val="bg1"/>
                </a:solidFill>
                <a:latin typeface="Open Sans" panose="020B0606030504020204" pitchFamily="34" charset="0"/>
                <a:ea typeface="Open Sans" panose="020B0606030504020204" pitchFamily="34" charset="0"/>
                <a:cs typeface="Open Sans" panose="020B0606030504020204" pitchFamily="34" charset="0"/>
              </a:rPr>
              <a:t>Building a Data Product</a:t>
            </a:r>
          </a:p>
        </p:txBody>
      </p:sp>
      <p:sp>
        <p:nvSpPr>
          <p:cNvPr id="4" name="Rettangolo con angoli arrotondati 3">
            <a:extLst>
              <a:ext uri="{FF2B5EF4-FFF2-40B4-BE49-F238E27FC236}">
                <a16:creationId xmlns:a16="http://schemas.microsoft.com/office/drawing/2014/main" id="{D38F8165-C51E-B154-F93F-CF37EFD65D21}"/>
              </a:ext>
            </a:extLst>
          </p:cNvPr>
          <p:cNvSpPr/>
          <p:nvPr/>
        </p:nvSpPr>
        <p:spPr>
          <a:xfrm>
            <a:off x="337440" y="2638588"/>
            <a:ext cx="3776472" cy="894308"/>
          </a:xfrm>
          <a:prstGeom prst="roundRect">
            <a:avLst/>
          </a:prstGeom>
          <a:solidFill>
            <a:schemeClr val="accent5"/>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it-IT" dirty="0" err="1">
                <a:solidFill>
                  <a:schemeClr val="tx1"/>
                </a:solidFill>
              </a:rPr>
              <a:t>Facts</a:t>
            </a:r>
            <a:r>
              <a:rPr lang="it-IT" dirty="0">
                <a:solidFill>
                  <a:schemeClr val="tx1"/>
                </a:solidFill>
              </a:rPr>
              <a:t> are </a:t>
            </a:r>
            <a:r>
              <a:rPr lang="it-IT" dirty="0" err="1">
                <a:solidFill>
                  <a:schemeClr val="tx1"/>
                </a:solidFill>
              </a:rPr>
              <a:t>read-only</a:t>
            </a:r>
            <a:endParaRPr lang="it-IT" dirty="0">
              <a:solidFill>
                <a:schemeClr val="tx1"/>
              </a:solidFill>
            </a:endParaRPr>
          </a:p>
        </p:txBody>
      </p:sp>
      <p:sp>
        <p:nvSpPr>
          <p:cNvPr id="5" name="Rettangolo con angoli arrotondati 4">
            <a:extLst>
              <a:ext uri="{FF2B5EF4-FFF2-40B4-BE49-F238E27FC236}">
                <a16:creationId xmlns:a16="http://schemas.microsoft.com/office/drawing/2014/main" id="{10DE4C62-10E9-199A-E326-5AB9FC07BA81}"/>
              </a:ext>
            </a:extLst>
          </p:cNvPr>
          <p:cNvSpPr/>
          <p:nvPr/>
        </p:nvSpPr>
        <p:spPr>
          <a:xfrm>
            <a:off x="337440" y="3778540"/>
            <a:ext cx="3776472" cy="894308"/>
          </a:xfrm>
          <a:prstGeom prst="roundRect">
            <a:avLst/>
          </a:prstGeom>
          <a:solidFill>
            <a:schemeClr val="accent5"/>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it-IT" dirty="0" err="1">
                <a:solidFill>
                  <a:schemeClr val="tx1"/>
                </a:solidFill>
              </a:rPr>
              <a:t>Facts</a:t>
            </a:r>
            <a:r>
              <a:rPr lang="it-IT" dirty="0">
                <a:solidFill>
                  <a:schemeClr val="tx1"/>
                </a:solidFill>
              </a:rPr>
              <a:t> are </a:t>
            </a:r>
            <a:r>
              <a:rPr lang="it-IT" dirty="0" err="1">
                <a:solidFill>
                  <a:schemeClr val="tx1"/>
                </a:solidFill>
              </a:rPr>
              <a:t>immutable</a:t>
            </a:r>
            <a:endParaRPr lang="it-IT" dirty="0">
              <a:solidFill>
                <a:schemeClr val="tx1"/>
              </a:solidFill>
            </a:endParaRPr>
          </a:p>
        </p:txBody>
      </p:sp>
      <p:sp>
        <p:nvSpPr>
          <p:cNvPr id="8" name="Rettangolo con angoli arrotondati 7">
            <a:extLst>
              <a:ext uri="{FF2B5EF4-FFF2-40B4-BE49-F238E27FC236}">
                <a16:creationId xmlns:a16="http://schemas.microsoft.com/office/drawing/2014/main" id="{9953CB3E-DB37-9530-30B0-BEB7CB915EA7}"/>
              </a:ext>
            </a:extLst>
          </p:cNvPr>
          <p:cNvSpPr/>
          <p:nvPr/>
        </p:nvSpPr>
        <p:spPr>
          <a:xfrm>
            <a:off x="337440" y="5039588"/>
            <a:ext cx="3776472" cy="894308"/>
          </a:xfrm>
          <a:prstGeom prst="roundRect">
            <a:avLst/>
          </a:prstGeom>
          <a:solidFill>
            <a:schemeClr val="accent5"/>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it-IT" dirty="0" err="1">
                <a:solidFill>
                  <a:schemeClr val="tx1"/>
                </a:solidFill>
              </a:rPr>
              <a:t>Facts</a:t>
            </a:r>
            <a:r>
              <a:rPr lang="it-IT" dirty="0">
                <a:solidFill>
                  <a:schemeClr val="tx1"/>
                </a:solidFill>
              </a:rPr>
              <a:t> are </a:t>
            </a:r>
            <a:r>
              <a:rPr lang="it-IT" dirty="0" err="1">
                <a:solidFill>
                  <a:schemeClr val="tx1"/>
                </a:solidFill>
              </a:rPr>
              <a:t>timestamped</a:t>
            </a:r>
            <a:endParaRPr lang="it-IT" dirty="0">
              <a:solidFill>
                <a:schemeClr val="tx1"/>
              </a:solidFill>
            </a:endParaRPr>
          </a:p>
        </p:txBody>
      </p:sp>
      <p:sp>
        <p:nvSpPr>
          <p:cNvPr id="9" name="Rettangolo con angoli arrotondati 8">
            <a:extLst>
              <a:ext uri="{FF2B5EF4-FFF2-40B4-BE49-F238E27FC236}">
                <a16:creationId xmlns:a16="http://schemas.microsoft.com/office/drawing/2014/main" id="{782220A7-8DF4-1BFB-155B-863F7D2D52AA}"/>
              </a:ext>
            </a:extLst>
          </p:cNvPr>
          <p:cNvSpPr/>
          <p:nvPr/>
        </p:nvSpPr>
        <p:spPr>
          <a:xfrm>
            <a:off x="4699159" y="2638588"/>
            <a:ext cx="4196264" cy="886359"/>
          </a:xfrm>
          <a:prstGeom prst="roundRect">
            <a:avLst/>
          </a:prstGeom>
          <a:solidFill>
            <a:schemeClr val="accent1">
              <a:lumMod val="20000"/>
              <a:lumOff val="8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US" sz="1600" b="0" i="0" u="none" strike="noStrike" baseline="0" dirty="0">
                <a:solidFill>
                  <a:srgbClr val="000000"/>
                </a:solidFill>
                <a:latin typeface="Calibri (Corpo)"/>
              </a:rPr>
              <a:t>Only the data product owner can add new facts to the data product. </a:t>
            </a:r>
          </a:p>
        </p:txBody>
      </p:sp>
      <p:sp>
        <p:nvSpPr>
          <p:cNvPr id="10" name="Rettangolo con angoli arrotondati 9">
            <a:extLst>
              <a:ext uri="{FF2B5EF4-FFF2-40B4-BE49-F238E27FC236}">
                <a16:creationId xmlns:a16="http://schemas.microsoft.com/office/drawing/2014/main" id="{54109480-A4BA-F988-EBBB-B54CCD304EF5}"/>
              </a:ext>
            </a:extLst>
          </p:cNvPr>
          <p:cNvSpPr/>
          <p:nvPr/>
        </p:nvSpPr>
        <p:spPr>
          <a:xfrm>
            <a:off x="4699159" y="3775492"/>
            <a:ext cx="4196265" cy="903240"/>
          </a:xfrm>
          <a:prstGeom prst="roundRect">
            <a:avLst/>
          </a:prstGeom>
          <a:solidFill>
            <a:schemeClr val="accent1">
              <a:lumMod val="20000"/>
              <a:lumOff val="8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US" sz="1600" b="0" i="0" u="none" strike="noStrike" baseline="0" dirty="0">
                <a:solidFill>
                  <a:srgbClr val="000000"/>
                </a:solidFill>
                <a:latin typeface="Calibri (Corpo)"/>
              </a:rPr>
              <a:t>Data product owners can append new facts as an addendum to previous facts, but cannot modify, overwrite, or delete them </a:t>
            </a:r>
          </a:p>
        </p:txBody>
      </p:sp>
      <p:sp>
        <p:nvSpPr>
          <p:cNvPr id="11" name="Rettangolo con angoli arrotondati 10">
            <a:extLst>
              <a:ext uri="{FF2B5EF4-FFF2-40B4-BE49-F238E27FC236}">
                <a16:creationId xmlns:a16="http://schemas.microsoft.com/office/drawing/2014/main" id="{1D5C43C1-8F44-F998-3F0E-3E4A77ED5787}"/>
              </a:ext>
            </a:extLst>
          </p:cNvPr>
          <p:cNvSpPr/>
          <p:nvPr/>
        </p:nvSpPr>
        <p:spPr>
          <a:xfrm>
            <a:off x="4699159" y="5039588"/>
            <a:ext cx="4196264" cy="886359"/>
          </a:xfrm>
          <a:prstGeom prst="roundRect">
            <a:avLst/>
          </a:prstGeom>
          <a:solidFill>
            <a:schemeClr val="accent1">
              <a:lumMod val="20000"/>
              <a:lumOff val="8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US" sz="1600" b="0" i="0" u="none" strike="noStrike" baseline="0" dirty="0">
                <a:solidFill>
                  <a:srgbClr val="000000"/>
                </a:solidFill>
                <a:latin typeface="Calibri (Corpo)"/>
              </a:rPr>
              <a:t>Each fact contains a timestamp representing when it occurred, such that time-based ordering is made possible</a:t>
            </a:r>
          </a:p>
        </p:txBody>
      </p:sp>
    </p:spTree>
    <p:extLst>
      <p:ext uri="{BB962C8B-B14F-4D97-AF65-F5344CB8AC3E}">
        <p14:creationId xmlns:p14="http://schemas.microsoft.com/office/powerpoint/2010/main" val="3431980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8" grpId="0" animBg="1"/>
      <p:bldP spid="9" grpId="0" animBg="1"/>
      <p:bldP spid="10" grpId="0" animBg="1"/>
      <p:bldP spid="11"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p:cNvSpPr>
            <a:spLocks noGrp="1"/>
          </p:cNvSpPr>
          <p:nvPr>
            <p:ph type="ctrTitle" idx="4294967295"/>
          </p:nvPr>
        </p:nvSpPr>
        <p:spPr>
          <a:xfrm>
            <a:off x="0" y="1966913"/>
            <a:ext cx="1971675" cy="2547937"/>
          </a:xfrm>
          <a:prstGeom prst="rect">
            <a:avLst/>
          </a:prstGeom>
          <a:noFill/>
        </p:spPr>
        <p:txBody>
          <a:bodyPr vert="horz" lIns="91440" tIns="45720" rIns="91440" bIns="45720" rtlCol="0" anchor="ctr">
            <a:normAutofit/>
          </a:bodyPr>
          <a:lstStyle/>
          <a:p>
            <a:pPr algn="ctr">
              <a:lnSpc>
                <a:spcPct val="90000"/>
              </a:lnSpc>
            </a:pPr>
            <a:r>
              <a:rPr lang="en-US" sz="2400" kern="1200">
                <a:solidFill>
                  <a:srgbClr val="FFFFFF"/>
                </a:solidFill>
                <a:latin typeface="+mj-lt"/>
                <a:ea typeface="+mj-ea"/>
                <a:cs typeface="+mj-cs"/>
              </a:rPr>
              <a:t>Misintegration</a:t>
            </a:r>
          </a:p>
        </p:txBody>
      </p:sp>
      <p:sp>
        <p:nvSpPr>
          <p:cNvPr id="6" name="Ritardo 5">
            <a:extLst>
              <a:ext uri="{FF2B5EF4-FFF2-40B4-BE49-F238E27FC236}">
                <a16:creationId xmlns:a16="http://schemas.microsoft.com/office/drawing/2014/main" id="{22899667-E004-128A-EC9A-5A9DE17B009F}"/>
              </a:ext>
            </a:extLst>
          </p:cNvPr>
          <p:cNvSpPr/>
          <p:nvPr/>
        </p:nvSpPr>
        <p:spPr>
          <a:xfrm rot="5400000">
            <a:off x="3522219" y="-3522222"/>
            <a:ext cx="2099556" cy="9143999"/>
          </a:xfrm>
          <a:prstGeom prst="flowChartDelay">
            <a:avLst/>
          </a:prstGeom>
          <a:gradFill flip="none" rotWithShape="1">
            <a:gsLst>
              <a:gs pos="0">
                <a:schemeClr val="accent5">
                  <a:shade val="30000"/>
                  <a:satMod val="115000"/>
                </a:schemeClr>
              </a:gs>
              <a:gs pos="50000">
                <a:schemeClr val="accent5">
                  <a:shade val="67500"/>
                  <a:satMod val="115000"/>
                </a:schemeClr>
              </a:gs>
              <a:gs pos="100000">
                <a:schemeClr val="accent5">
                  <a:shade val="100000"/>
                  <a:satMod val="115000"/>
                </a:schemeClr>
              </a:gs>
            </a:gsLst>
            <a:lin ang="8100000" scaled="1"/>
            <a:tileRect/>
          </a:gradFill>
          <a:effectLst>
            <a:innerShdw blurRad="63500" dist="50800" dir="13500000">
              <a:prstClr val="black">
                <a:alpha val="50000"/>
              </a:prstClr>
            </a:innerShdw>
          </a:effectLst>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it-IT" sz="2800" dirty="0"/>
          </a:p>
        </p:txBody>
      </p:sp>
      <p:sp>
        <p:nvSpPr>
          <p:cNvPr id="7" name="CasellaDiTesto 6">
            <a:extLst>
              <a:ext uri="{FF2B5EF4-FFF2-40B4-BE49-F238E27FC236}">
                <a16:creationId xmlns:a16="http://schemas.microsoft.com/office/drawing/2014/main" id="{B1801A9A-DCE1-052F-1499-5376AD8420B8}"/>
              </a:ext>
            </a:extLst>
          </p:cNvPr>
          <p:cNvSpPr txBox="1"/>
          <p:nvPr/>
        </p:nvSpPr>
        <p:spPr>
          <a:xfrm>
            <a:off x="0" y="439952"/>
            <a:ext cx="9143998" cy="584775"/>
          </a:xfrm>
          <a:prstGeom prst="rect">
            <a:avLst/>
          </a:prstGeom>
          <a:noFill/>
        </p:spPr>
        <p:txBody>
          <a:bodyPr wrap="square" rtlCol="0">
            <a:spAutoFit/>
          </a:bodyPr>
          <a:lstStyle/>
          <a:p>
            <a:pPr algn="ctr"/>
            <a:r>
              <a:rPr lang="it-IT" sz="32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Transformation</a:t>
            </a:r>
            <a:r>
              <a:rPr lang="it-IT" sz="3200" dirty="0">
                <a:solidFill>
                  <a:schemeClr val="bg1"/>
                </a:solidFill>
                <a:latin typeface="Open Sans" panose="020B0606030504020204" pitchFamily="34" charset="0"/>
                <a:ea typeface="Open Sans" panose="020B0606030504020204" pitchFamily="34" charset="0"/>
                <a:cs typeface="Open Sans" panose="020B0606030504020204" pitchFamily="34" charset="0"/>
              </a:rPr>
              <a:t> to a Data </a:t>
            </a:r>
            <a:r>
              <a:rPr lang="it-IT" sz="32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as</a:t>
            </a:r>
            <a:r>
              <a:rPr lang="it-IT" sz="3200" dirty="0">
                <a:solidFill>
                  <a:schemeClr val="bg1"/>
                </a:solidFill>
                <a:latin typeface="Open Sans" panose="020B0606030504020204" pitchFamily="34" charset="0"/>
                <a:ea typeface="Open Sans" panose="020B0606030504020204" pitchFamily="34" charset="0"/>
                <a:cs typeface="Open Sans" panose="020B0606030504020204" pitchFamily="34" charset="0"/>
              </a:rPr>
              <a:t> a Product</a:t>
            </a:r>
          </a:p>
        </p:txBody>
      </p:sp>
      <p:sp>
        <p:nvSpPr>
          <p:cNvPr id="4" name="Rettangolo con angoli arrotondati 3">
            <a:extLst>
              <a:ext uri="{FF2B5EF4-FFF2-40B4-BE49-F238E27FC236}">
                <a16:creationId xmlns:a16="http://schemas.microsoft.com/office/drawing/2014/main" id="{C61F5626-D100-3200-4D07-099699DFE23B}"/>
              </a:ext>
            </a:extLst>
          </p:cNvPr>
          <p:cNvSpPr/>
          <p:nvPr/>
        </p:nvSpPr>
        <p:spPr>
          <a:xfrm>
            <a:off x="181903" y="3001995"/>
            <a:ext cx="3086100" cy="685800"/>
          </a:xfrm>
          <a:prstGeom prst="roundRect">
            <a:avLst/>
          </a:prstGeom>
          <a:solidFill>
            <a:schemeClr val="accent5"/>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it-IT" dirty="0">
                <a:solidFill>
                  <a:schemeClr val="tx1"/>
                </a:solidFill>
              </a:rPr>
              <a:t>Data </a:t>
            </a:r>
            <a:r>
              <a:rPr lang="it-IT" dirty="0" err="1">
                <a:solidFill>
                  <a:schemeClr val="tx1"/>
                </a:solidFill>
              </a:rPr>
              <a:t>as</a:t>
            </a:r>
            <a:r>
              <a:rPr lang="it-IT" dirty="0">
                <a:solidFill>
                  <a:schemeClr val="tx1"/>
                </a:solidFill>
              </a:rPr>
              <a:t> an asset</a:t>
            </a:r>
          </a:p>
        </p:txBody>
      </p:sp>
      <p:sp>
        <p:nvSpPr>
          <p:cNvPr id="5" name="Rettangolo con angoli arrotondati 4">
            <a:extLst>
              <a:ext uri="{FF2B5EF4-FFF2-40B4-BE49-F238E27FC236}">
                <a16:creationId xmlns:a16="http://schemas.microsoft.com/office/drawing/2014/main" id="{85ED2AE5-0D14-C06A-20C7-0F9D4B5976E3}"/>
              </a:ext>
            </a:extLst>
          </p:cNvPr>
          <p:cNvSpPr/>
          <p:nvPr/>
        </p:nvSpPr>
        <p:spPr>
          <a:xfrm>
            <a:off x="5816523" y="3001995"/>
            <a:ext cx="3086100" cy="685800"/>
          </a:xfrm>
          <a:prstGeom prst="roundRect">
            <a:avLst/>
          </a:prstGeom>
          <a:solidFill>
            <a:schemeClr val="accent1">
              <a:lumMod val="40000"/>
              <a:lumOff val="6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it-IT" dirty="0">
                <a:solidFill>
                  <a:schemeClr val="tx1"/>
                </a:solidFill>
              </a:rPr>
              <a:t>Data </a:t>
            </a:r>
            <a:r>
              <a:rPr lang="it-IT" dirty="0" err="1">
                <a:solidFill>
                  <a:schemeClr val="tx1"/>
                </a:solidFill>
              </a:rPr>
              <a:t>as</a:t>
            </a:r>
            <a:r>
              <a:rPr lang="it-IT" dirty="0">
                <a:solidFill>
                  <a:schemeClr val="tx1"/>
                </a:solidFill>
              </a:rPr>
              <a:t> a product</a:t>
            </a:r>
          </a:p>
        </p:txBody>
      </p:sp>
      <p:sp>
        <p:nvSpPr>
          <p:cNvPr id="8" name="Rettangolo con angoli arrotondati 7">
            <a:extLst>
              <a:ext uri="{FF2B5EF4-FFF2-40B4-BE49-F238E27FC236}">
                <a16:creationId xmlns:a16="http://schemas.microsoft.com/office/drawing/2014/main" id="{F793E81D-B9B3-18C3-F595-6FAEE879024F}"/>
              </a:ext>
            </a:extLst>
          </p:cNvPr>
          <p:cNvSpPr/>
          <p:nvPr/>
        </p:nvSpPr>
        <p:spPr>
          <a:xfrm>
            <a:off x="181903" y="3785331"/>
            <a:ext cx="3086100" cy="685800"/>
          </a:xfrm>
          <a:prstGeom prst="roundRect">
            <a:avLst/>
          </a:prstGeom>
          <a:solidFill>
            <a:schemeClr val="accent5"/>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it-IT" dirty="0" err="1">
                <a:solidFill>
                  <a:schemeClr val="tx1"/>
                </a:solidFill>
              </a:rPr>
              <a:t>Byproduct</a:t>
            </a:r>
            <a:endParaRPr lang="it-IT" dirty="0">
              <a:solidFill>
                <a:schemeClr val="tx1"/>
              </a:solidFill>
            </a:endParaRPr>
          </a:p>
        </p:txBody>
      </p:sp>
      <p:sp>
        <p:nvSpPr>
          <p:cNvPr id="9" name="Rettangolo con angoli arrotondati 8">
            <a:extLst>
              <a:ext uri="{FF2B5EF4-FFF2-40B4-BE49-F238E27FC236}">
                <a16:creationId xmlns:a16="http://schemas.microsoft.com/office/drawing/2014/main" id="{12E600D9-B2DC-84FA-4964-0200C21827E8}"/>
              </a:ext>
            </a:extLst>
          </p:cNvPr>
          <p:cNvSpPr/>
          <p:nvPr/>
        </p:nvSpPr>
        <p:spPr>
          <a:xfrm>
            <a:off x="181903" y="4568667"/>
            <a:ext cx="3086100" cy="685800"/>
          </a:xfrm>
          <a:prstGeom prst="roundRect">
            <a:avLst/>
          </a:prstGeom>
          <a:solidFill>
            <a:schemeClr val="accent5"/>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it-IT" dirty="0">
                <a:solidFill>
                  <a:schemeClr val="tx1"/>
                </a:solidFill>
              </a:rPr>
              <a:t>Data </a:t>
            </a:r>
            <a:r>
              <a:rPr lang="it-IT" dirty="0" err="1">
                <a:solidFill>
                  <a:schemeClr val="tx1"/>
                </a:solidFill>
              </a:rPr>
              <a:t>as</a:t>
            </a:r>
            <a:r>
              <a:rPr lang="it-IT" dirty="0">
                <a:solidFill>
                  <a:schemeClr val="tx1"/>
                </a:solidFill>
              </a:rPr>
              <a:t> an output of compute</a:t>
            </a:r>
          </a:p>
        </p:txBody>
      </p:sp>
      <p:sp>
        <p:nvSpPr>
          <p:cNvPr id="10" name="Rettangolo con angoli arrotondati 9">
            <a:extLst>
              <a:ext uri="{FF2B5EF4-FFF2-40B4-BE49-F238E27FC236}">
                <a16:creationId xmlns:a16="http://schemas.microsoft.com/office/drawing/2014/main" id="{A4582CE9-E5D9-8FE1-B5E5-B5AE86161A49}"/>
              </a:ext>
            </a:extLst>
          </p:cNvPr>
          <p:cNvSpPr/>
          <p:nvPr/>
        </p:nvSpPr>
        <p:spPr>
          <a:xfrm>
            <a:off x="5816523" y="3783569"/>
            <a:ext cx="3086100" cy="685800"/>
          </a:xfrm>
          <a:prstGeom prst="roundRect">
            <a:avLst/>
          </a:prstGeom>
          <a:solidFill>
            <a:schemeClr val="accent1">
              <a:lumMod val="40000"/>
              <a:lumOff val="6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it-IT" dirty="0">
                <a:solidFill>
                  <a:schemeClr val="tx1"/>
                </a:solidFill>
              </a:rPr>
              <a:t>Product</a:t>
            </a:r>
          </a:p>
        </p:txBody>
      </p:sp>
      <p:sp>
        <p:nvSpPr>
          <p:cNvPr id="11" name="Rettangolo con angoli arrotondati 10">
            <a:extLst>
              <a:ext uri="{FF2B5EF4-FFF2-40B4-BE49-F238E27FC236}">
                <a16:creationId xmlns:a16="http://schemas.microsoft.com/office/drawing/2014/main" id="{2385379E-5327-0EA9-BFBD-B09CD29BF76C}"/>
              </a:ext>
            </a:extLst>
          </p:cNvPr>
          <p:cNvSpPr/>
          <p:nvPr/>
        </p:nvSpPr>
        <p:spPr>
          <a:xfrm>
            <a:off x="5823811" y="4565143"/>
            <a:ext cx="3086100" cy="685800"/>
          </a:xfrm>
          <a:prstGeom prst="roundRect">
            <a:avLst/>
          </a:prstGeom>
          <a:solidFill>
            <a:schemeClr val="accent1">
              <a:lumMod val="40000"/>
              <a:lumOff val="6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it-IT" dirty="0">
                <a:solidFill>
                  <a:schemeClr val="tx1"/>
                </a:solidFill>
              </a:rPr>
              <a:t>Data and compute </a:t>
            </a:r>
            <a:r>
              <a:rPr lang="it-IT" dirty="0" err="1">
                <a:solidFill>
                  <a:schemeClr val="tx1"/>
                </a:solidFill>
              </a:rPr>
              <a:t>as</a:t>
            </a:r>
            <a:r>
              <a:rPr lang="it-IT" dirty="0">
                <a:solidFill>
                  <a:schemeClr val="tx1"/>
                </a:solidFill>
              </a:rPr>
              <a:t> one </a:t>
            </a:r>
            <a:r>
              <a:rPr lang="it-IT" dirty="0" err="1">
                <a:solidFill>
                  <a:schemeClr val="tx1"/>
                </a:solidFill>
              </a:rPr>
              <a:t>unit</a:t>
            </a:r>
            <a:endParaRPr lang="it-IT" dirty="0">
              <a:solidFill>
                <a:schemeClr val="tx1"/>
              </a:solidFill>
            </a:endParaRPr>
          </a:p>
        </p:txBody>
      </p:sp>
      <p:sp>
        <p:nvSpPr>
          <p:cNvPr id="12" name="Freccia a destra 11">
            <a:extLst>
              <a:ext uri="{FF2B5EF4-FFF2-40B4-BE49-F238E27FC236}">
                <a16:creationId xmlns:a16="http://schemas.microsoft.com/office/drawing/2014/main" id="{A9EFA95A-10C1-C0F5-6700-5E8FD362B4DE}"/>
              </a:ext>
            </a:extLst>
          </p:cNvPr>
          <p:cNvSpPr/>
          <p:nvPr/>
        </p:nvSpPr>
        <p:spPr>
          <a:xfrm>
            <a:off x="3473710" y="3212307"/>
            <a:ext cx="2137106" cy="256032"/>
          </a:xfrm>
          <a:prstGeom prst="rightArrow">
            <a:avLst/>
          </a:prstGeom>
          <a:solidFill>
            <a:schemeClr val="bg1">
              <a:lumMod val="95000"/>
            </a:schemeClr>
          </a:solidFill>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it-IT"/>
          </a:p>
        </p:txBody>
      </p:sp>
      <p:sp>
        <p:nvSpPr>
          <p:cNvPr id="13" name="Freccia a destra 12">
            <a:extLst>
              <a:ext uri="{FF2B5EF4-FFF2-40B4-BE49-F238E27FC236}">
                <a16:creationId xmlns:a16="http://schemas.microsoft.com/office/drawing/2014/main" id="{0C2F2BE6-5EDD-1A58-EBEC-39908CFCD2AB}"/>
              </a:ext>
            </a:extLst>
          </p:cNvPr>
          <p:cNvSpPr/>
          <p:nvPr/>
        </p:nvSpPr>
        <p:spPr>
          <a:xfrm>
            <a:off x="3473710" y="4026361"/>
            <a:ext cx="2137106" cy="256032"/>
          </a:xfrm>
          <a:prstGeom prst="rightArrow">
            <a:avLst/>
          </a:prstGeom>
          <a:solidFill>
            <a:schemeClr val="bg1">
              <a:lumMod val="95000"/>
            </a:schemeClr>
          </a:solidFill>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it-IT"/>
          </a:p>
        </p:txBody>
      </p:sp>
      <p:sp>
        <p:nvSpPr>
          <p:cNvPr id="14" name="Freccia a destra 13">
            <a:extLst>
              <a:ext uri="{FF2B5EF4-FFF2-40B4-BE49-F238E27FC236}">
                <a16:creationId xmlns:a16="http://schemas.microsoft.com/office/drawing/2014/main" id="{BBFFC782-9809-473C-0C5D-C2C55207A730}"/>
              </a:ext>
            </a:extLst>
          </p:cNvPr>
          <p:cNvSpPr/>
          <p:nvPr/>
        </p:nvSpPr>
        <p:spPr>
          <a:xfrm>
            <a:off x="3534667" y="4812269"/>
            <a:ext cx="2137106" cy="256032"/>
          </a:xfrm>
          <a:prstGeom prst="rightArrow">
            <a:avLst/>
          </a:prstGeom>
          <a:solidFill>
            <a:schemeClr val="bg1">
              <a:lumMod val="95000"/>
            </a:schemeClr>
          </a:solidFill>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969189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8" grpId="0" animBg="1"/>
      <p:bldP spid="9" grpId="0" animBg="1"/>
      <p:bldP spid="10" grpId="0" animBg="1"/>
      <p:bldP spid="11" grpId="0" animBg="1"/>
      <p:bldP spid="12" grpId="0" animBg="1"/>
      <p:bldP spid="13" grpId="0" animBg="1"/>
      <p:bldP spid="14"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Immagine 3">
            <a:extLst>
              <a:ext uri="{FF2B5EF4-FFF2-40B4-BE49-F238E27FC236}">
                <a16:creationId xmlns:a16="http://schemas.microsoft.com/office/drawing/2014/main" id="{050190B5-85BC-E37D-5927-223B85F95756}"/>
              </a:ext>
            </a:extLst>
          </p:cNvPr>
          <p:cNvPicPr>
            <a:picLocks noChangeAspect="1"/>
          </p:cNvPicPr>
          <p:nvPr/>
        </p:nvPicPr>
        <p:blipFill>
          <a:blip r:embed="rId2"/>
          <a:stretch>
            <a:fillRect/>
          </a:stretch>
        </p:blipFill>
        <p:spPr>
          <a:xfrm>
            <a:off x="467313" y="2244160"/>
            <a:ext cx="8209369" cy="2975896"/>
          </a:xfrm>
          <a:prstGeom prst="rect">
            <a:avLst/>
          </a:prstGeom>
        </p:spPr>
      </p:pic>
      <p:sp>
        <p:nvSpPr>
          <p:cNvPr id="6" name="Ritardo 5">
            <a:extLst>
              <a:ext uri="{FF2B5EF4-FFF2-40B4-BE49-F238E27FC236}">
                <a16:creationId xmlns:a16="http://schemas.microsoft.com/office/drawing/2014/main" id="{B13C1719-B103-6402-C56D-9DCCFDA2C18C}"/>
              </a:ext>
            </a:extLst>
          </p:cNvPr>
          <p:cNvSpPr/>
          <p:nvPr/>
        </p:nvSpPr>
        <p:spPr>
          <a:xfrm rot="5400000">
            <a:off x="3653285" y="-3653286"/>
            <a:ext cx="1837426" cy="9143999"/>
          </a:xfrm>
          <a:prstGeom prst="flowChartDelay">
            <a:avLst/>
          </a:prstGeom>
          <a:gradFill flip="none" rotWithShape="1">
            <a:gsLst>
              <a:gs pos="0">
                <a:schemeClr val="accent5">
                  <a:shade val="30000"/>
                  <a:satMod val="115000"/>
                </a:schemeClr>
              </a:gs>
              <a:gs pos="50000">
                <a:schemeClr val="accent5">
                  <a:shade val="67500"/>
                  <a:satMod val="115000"/>
                </a:schemeClr>
              </a:gs>
              <a:gs pos="100000">
                <a:schemeClr val="accent5">
                  <a:shade val="100000"/>
                  <a:satMod val="115000"/>
                </a:schemeClr>
              </a:gs>
            </a:gsLst>
            <a:lin ang="8100000" scaled="1"/>
            <a:tileRect/>
          </a:gradFill>
          <a:effectLst>
            <a:innerShdw blurRad="63500" dist="50800" dir="13500000">
              <a:prstClr val="black">
                <a:alpha val="50000"/>
              </a:prstClr>
            </a:innerShdw>
          </a:effectLst>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it-IT" sz="2800" dirty="0"/>
          </a:p>
        </p:txBody>
      </p:sp>
      <p:sp>
        <p:nvSpPr>
          <p:cNvPr id="7" name="CasellaDiTesto 6">
            <a:extLst>
              <a:ext uri="{FF2B5EF4-FFF2-40B4-BE49-F238E27FC236}">
                <a16:creationId xmlns:a16="http://schemas.microsoft.com/office/drawing/2014/main" id="{0096ECDA-89A2-99A8-9072-C54AFC3B8BD1}"/>
              </a:ext>
            </a:extLst>
          </p:cNvPr>
          <p:cNvSpPr txBox="1"/>
          <p:nvPr/>
        </p:nvSpPr>
        <p:spPr>
          <a:xfrm>
            <a:off x="0" y="198413"/>
            <a:ext cx="9143998" cy="769441"/>
          </a:xfrm>
          <a:prstGeom prst="rect">
            <a:avLst/>
          </a:prstGeom>
          <a:noFill/>
        </p:spPr>
        <p:txBody>
          <a:bodyPr wrap="square" rtlCol="0">
            <a:spAutoFit/>
          </a:bodyPr>
          <a:lstStyle/>
          <a:p>
            <a:pPr algn="ctr"/>
            <a:r>
              <a:rPr lang="it-IT" sz="4400" dirty="0">
                <a:solidFill>
                  <a:schemeClr val="bg1"/>
                </a:solidFill>
                <a:latin typeface="Open Sans" panose="020B0606030504020204" pitchFamily="34" charset="0"/>
                <a:ea typeface="Open Sans" panose="020B0606030504020204" pitchFamily="34" charset="0"/>
                <a:cs typeface="Open Sans" panose="020B0606030504020204" pitchFamily="34" charset="0"/>
              </a:rPr>
              <a:t>Self-serve Data Platform</a:t>
            </a:r>
          </a:p>
        </p:txBody>
      </p:sp>
    </p:spTree>
    <p:extLst>
      <p:ext uri="{BB962C8B-B14F-4D97-AF65-F5344CB8AC3E}">
        <p14:creationId xmlns:p14="http://schemas.microsoft.com/office/powerpoint/2010/main" val="9657583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p:cNvSpPr>
            <a:spLocks noGrp="1"/>
          </p:cNvSpPr>
          <p:nvPr>
            <p:ph type="ctrTitle" idx="4294967295"/>
          </p:nvPr>
        </p:nvSpPr>
        <p:spPr>
          <a:xfrm>
            <a:off x="0" y="1966913"/>
            <a:ext cx="1971675" cy="2547937"/>
          </a:xfrm>
          <a:prstGeom prst="rect">
            <a:avLst/>
          </a:prstGeom>
          <a:noFill/>
        </p:spPr>
        <p:txBody>
          <a:bodyPr vert="horz" lIns="91440" tIns="45720" rIns="91440" bIns="45720" rtlCol="0" anchor="ctr">
            <a:normAutofit/>
          </a:bodyPr>
          <a:lstStyle/>
          <a:p>
            <a:pPr algn="ctr">
              <a:lnSpc>
                <a:spcPct val="90000"/>
              </a:lnSpc>
            </a:pPr>
            <a:r>
              <a:rPr lang="en-US" sz="3100" kern="1200">
                <a:solidFill>
                  <a:srgbClr val="FFFFFF"/>
                </a:solidFill>
                <a:latin typeface="+mj-lt"/>
                <a:ea typeface="+mj-ea"/>
                <a:cs typeface="+mj-cs"/>
              </a:rPr>
              <a:t>Failure Symptoms</a:t>
            </a:r>
          </a:p>
        </p:txBody>
      </p:sp>
      <p:sp>
        <p:nvSpPr>
          <p:cNvPr id="7" name="Ritardo 6">
            <a:extLst>
              <a:ext uri="{FF2B5EF4-FFF2-40B4-BE49-F238E27FC236}">
                <a16:creationId xmlns:a16="http://schemas.microsoft.com/office/drawing/2014/main" id="{1A8B21AC-BC1F-56ED-E0B8-8DD8E711E5CE}"/>
              </a:ext>
            </a:extLst>
          </p:cNvPr>
          <p:cNvSpPr/>
          <p:nvPr/>
        </p:nvSpPr>
        <p:spPr>
          <a:xfrm>
            <a:off x="-1345" y="0"/>
            <a:ext cx="2446089" cy="6857999"/>
          </a:xfrm>
          <a:prstGeom prst="flowChartDelay">
            <a:avLst/>
          </a:prstGeom>
          <a:gradFill flip="none" rotWithShape="1">
            <a:gsLst>
              <a:gs pos="0">
                <a:schemeClr val="accent5">
                  <a:shade val="30000"/>
                  <a:satMod val="115000"/>
                </a:schemeClr>
              </a:gs>
              <a:gs pos="50000">
                <a:schemeClr val="accent5">
                  <a:shade val="67500"/>
                  <a:satMod val="115000"/>
                </a:schemeClr>
              </a:gs>
              <a:gs pos="100000">
                <a:schemeClr val="accent5">
                  <a:shade val="100000"/>
                  <a:satMod val="115000"/>
                </a:schemeClr>
              </a:gs>
            </a:gsLst>
            <a:lin ang="8100000" scaled="1"/>
            <a:tileRect/>
          </a:gradFill>
          <a:effectLst>
            <a:innerShdw blurRad="63500" dist="50800" dir="13500000">
              <a:prstClr val="black">
                <a:alpha val="50000"/>
              </a:prstClr>
            </a:innerShdw>
          </a:effectLst>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it-IT" sz="3200" dirty="0"/>
              <a:t>Team</a:t>
            </a:r>
          </a:p>
          <a:p>
            <a:pPr algn="ctr"/>
            <a:r>
              <a:rPr lang="it-IT" sz="3200" dirty="0" err="1"/>
              <a:t>Autonomy</a:t>
            </a:r>
            <a:endParaRPr lang="it-IT" sz="3200" dirty="0"/>
          </a:p>
        </p:txBody>
      </p:sp>
      <p:pic>
        <p:nvPicPr>
          <p:cNvPr id="2" name="Immagine 1">
            <a:extLst>
              <a:ext uri="{FF2B5EF4-FFF2-40B4-BE49-F238E27FC236}">
                <a16:creationId xmlns:a16="http://schemas.microsoft.com/office/drawing/2014/main" id="{BDC83AAC-26B2-E694-C006-799CA4FEF2FF}"/>
              </a:ext>
            </a:extLst>
          </p:cNvPr>
          <p:cNvPicPr>
            <a:picLocks noChangeAspect="1"/>
          </p:cNvPicPr>
          <p:nvPr/>
        </p:nvPicPr>
        <p:blipFill>
          <a:blip r:embed="rId2"/>
          <a:stretch>
            <a:fillRect/>
          </a:stretch>
        </p:blipFill>
        <p:spPr>
          <a:xfrm>
            <a:off x="3376821" y="1688046"/>
            <a:ext cx="5419311" cy="3481907"/>
          </a:xfrm>
          <a:prstGeom prst="rect">
            <a:avLst/>
          </a:prstGeom>
        </p:spPr>
      </p:pic>
    </p:spTree>
    <p:extLst>
      <p:ext uri="{BB962C8B-B14F-4D97-AF65-F5344CB8AC3E}">
        <p14:creationId xmlns:p14="http://schemas.microsoft.com/office/powerpoint/2010/main" val="156076899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Segnaposto piè di pagina 1"/>
          <p:cNvSpPr>
            <a:spLocks noGrp="1"/>
          </p:cNvSpPr>
          <p:nvPr>
            <p:ph type="ftr" sz="quarter" idx="10"/>
          </p:nvPr>
        </p:nvSpPr>
        <p:spPr>
          <a:noFill/>
        </p:spPr>
        <p:txBody>
          <a:bodyPr vert="horz" lIns="91440" tIns="45720" rIns="91440" bIns="45720" rtlCol="0" anchor="ctr">
            <a:normAutofit/>
          </a:bodyPr>
          <a:lstStyle/>
          <a:p>
            <a:pPr>
              <a:spcAft>
                <a:spcPts val="600"/>
              </a:spcAft>
              <a:defRPr/>
            </a:pPr>
            <a:r>
              <a:rPr lang="en-US" altLang="en-US" sz="1200" kern="1200">
                <a:solidFill>
                  <a:schemeClr val="tx1">
                    <a:tint val="75000"/>
                  </a:schemeClr>
                </a:solidFill>
                <a:latin typeface="+mn-lt"/>
                <a:ea typeface="+mn-ea"/>
                <a:cs typeface="+mn-cs"/>
              </a:rPr>
              <a:t>17/05/2023 – Data Mesh</a:t>
            </a:r>
          </a:p>
        </p:txBody>
      </p:sp>
      <p:sp>
        <p:nvSpPr>
          <p:cNvPr id="3" name="Titolo 2"/>
          <p:cNvSpPr>
            <a:spLocks noGrp="1"/>
          </p:cNvSpPr>
          <p:nvPr>
            <p:ph type="ctrTitle" idx="4294967295"/>
          </p:nvPr>
        </p:nvSpPr>
        <p:spPr>
          <a:xfrm>
            <a:off x="0" y="171450"/>
            <a:ext cx="2130425" cy="2370138"/>
          </a:xfrm>
          <a:prstGeom prst="rect">
            <a:avLst/>
          </a:prstGeom>
        </p:spPr>
        <p:txBody>
          <a:bodyPr vert="horz" lIns="91440" tIns="45720" rIns="91440" bIns="45720" rtlCol="0" anchor="ctr">
            <a:normAutofit/>
          </a:bodyPr>
          <a:lstStyle/>
          <a:p>
            <a:pPr>
              <a:lnSpc>
                <a:spcPct val="90000"/>
              </a:lnSpc>
            </a:pPr>
            <a:r>
              <a:rPr lang="en-US" sz="2800" kern="1200" dirty="0">
                <a:solidFill>
                  <a:srgbClr val="FFFFFF"/>
                </a:solidFill>
                <a:latin typeface="+mj-lt"/>
                <a:ea typeface="+mj-ea"/>
                <a:cs typeface="+mj-cs"/>
              </a:rPr>
              <a:t>Logical Architecture</a:t>
            </a:r>
          </a:p>
        </p:txBody>
      </p:sp>
      <p:pic>
        <p:nvPicPr>
          <p:cNvPr id="5" name="Immagine 4">
            <a:extLst>
              <a:ext uri="{FF2B5EF4-FFF2-40B4-BE49-F238E27FC236}">
                <a16:creationId xmlns:a16="http://schemas.microsoft.com/office/drawing/2014/main" id="{BDD96512-87D9-25AC-97ED-0106C88B6E70}"/>
              </a:ext>
            </a:extLst>
          </p:cNvPr>
          <p:cNvPicPr>
            <a:picLocks noChangeAspect="1"/>
          </p:cNvPicPr>
          <p:nvPr/>
        </p:nvPicPr>
        <p:blipFill>
          <a:blip r:embed="rId2"/>
          <a:stretch>
            <a:fillRect/>
          </a:stretch>
        </p:blipFill>
        <p:spPr>
          <a:xfrm>
            <a:off x="3064669" y="1259624"/>
            <a:ext cx="5895652" cy="3861651"/>
          </a:xfrm>
          <a:prstGeom prst="rect">
            <a:avLst/>
          </a:prstGeom>
        </p:spPr>
      </p:pic>
      <p:sp>
        <p:nvSpPr>
          <p:cNvPr id="6" name="Rettangolo con un angolo ritagliato 5">
            <a:extLst>
              <a:ext uri="{FF2B5EF4-FFF2-40B4-BE49-F238E27FC236}">
                <a16:creationId xmlns:a16="http://schemas.microsoft.com/office/drawing/2014/main" id="{61E284F1-E3B7-D8EC-B368-2FA1C645F89E}"/>
              </a:ext>
            </a:extLst>
          </p:cNvPr>
          <p:cNvSpPr/>
          <p:nvPr/>
        </p:nvSpPr>
        <p:spPr>
          <a:xfrm>
            <a:off x="-1" y="0"/>
            <a:ext cx="2777707" cy="2976113"/>
          </a:xfrm>
          <a:prstGeom prst="snip1Rect">
            <a:avLst/>
          </a:prstGeom>
          <a:gradFill flip="none" rotWithShape="1">
            <a:gsLst>
              <a:gs pos="0">
                <a:schemeClr val="accent5">
                  <a:shade val="30000"/>
                  <a:satMod val="115000"/>
                </a:schemeClr>
              </a:gs>
              <a:gs pos="50000">
                <a:schemeClr val="accent5">
                  <a:shade val="67500"/>
                  <a:satMod val="115000"/>
                </a:schemeClr>
              </a:gs>
              <a:gs pos="100000">
                <a:schemeClr val="accent5">
                  <a:shade val="100000"/>
                  <a:satMod val="115000"/>
                </a:schemeClr>
              </a:gs>
            </a:gsLst>
            <a:lin ang="8100000" scaled="1"/>
            <a:tileRect/>
          </a:gradFill>
          <a:effectLst>
            <a:innerShdw blurRad="63500" dist="50800" dir="13500000">
              <a:prstClr val="black">
                <a:alpha val="50000"/>
              </a:prstClr>
            </a:innerShdw>
          </a:effectLst>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it-IT" sz="3600" dirty="0" err="1"/>
              <a:t>Logical</a:t>
            </a:r>
            <a:endParaRPr lang="it-IT" sz="3600" dirty="0"/>
          </a:p>
          <a:p>
            <a:pPr algn="ctr"/>
            <a:r>
              <a:rPr lang="it-IT" sz="3600" dirty="0"/>
              <a:t>Architecture</a:t>
            </a:r>
          </a:p>
        </p:txBody>
      </p:sp>
    </p:spTree>
    <p:extLst>
      <p:ext uri="{BB962C8B-B14F-4D97-AF65-F5344CB8AC3E}">
        <p14:creationId xmlns:p14="http://schemas.microsoft.com/office/powerpoint/2010/main" val="31246478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olo 2"/>
          <p:cNvSpPr>
            <a:spLocks noGrp="1"/>
          </p:cNvSpPr>
          <p:nvPr>
            <p:ph type="ctrTitle" idx="4294967295"/>
          </p:nvPr>
        </p:nvSpPr>
        <p:spPr>
          <a:xfrm>
            <a:off x="0" y="1154113"/>
            <a:ext cx="2400300" cy="4460875"/>
          </a:xfrm>
          <a:prstGeom prst="rect">
            <a:avLst/>
          </a:prstGeom>
        </p:spPr>
        <p:txBody>
          <a:bodyPr vert="horz" lIns="91440" tIns="45720" rIns="91440" bIns="45720" rtlCol="0" anchor="ctr">
            <a:normAutofit/>
          </a:bodyPr>
          <a:lstStyle/>
          <a:p>
            <a:pPr>
              <a:lnSpc>
                <a:spcPct val="90000"/>
              </a:lnSpc>
            </a:pPr>
            <a:r>
              <a:rPr lang="en-US" sz="3400" kern="1200">
                <a:solidFill>
                  <a:srgbClr val="FFFFFF"/>
                </a:solidFill>
                <a:latin typeface="+mj-lt"/>
                <a:ea typeface="+mj-ea"/>
                <a:cs typeface="+mj-cs"/>
              </a:rPr>
              <a:t>NewVantage Report</a:t>
            </a:r>
          </a:p>
        </p:txBody>
      </p:sp>
      <p:sp>
        <p:nvSpPr>
          <p:cNvPr id="10" name="Rettangolo con angoli arrotondati 9">
            <a:extLst>
              <a:ext uri="{FF2B5EF4-FFF2-40B4-BE49-F238E27FC236}">
                <a16:creationId xmlns:a16="http://schemas.microsoft.com/office/drawing/2014/main" id="{72DDB18D-3EE9-E6F1-1DB8-573A8200DF43}"/>
              </a:ext>
            </a:extLst>
          </p:cNvPr>
          <p:cNvSpPr/>
          <p:nvPr/>
        </p:nvSpPr>
        <p:spPr>
          <a:xfrm>
            <a:off x="4094585" y="2341050"/>
            <a:ext cx="2274119" cy="722374"/>
          </a:xfrm>
          <a:prstGeom prst="roundRect">
            <a:avLst/>
          </a:prstGeom>
          <a:solidFill>
            <a:schemeClr val="accent2"/>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600"/>
              </a:spcAft>
            </a:pPr>
            <a:r>
              <a:rPr lang="it-IT" dirty="0" err="1">
                <a:latin typeface="Source Sans Pro" panose="020B0503030403020204" pitchFamily="34" charset="0"/>
                <a:ea typeface="Source Sans Pro" panose="020B0503030403020204" pitchFamily="34" charset="0"/>
              </a:rPr>
              <a:t>Become</a:t>
            </a:r>
            <a:r>
              <a:rPr lang="it-IT" dirty="0">
                <a:latin typeface="Source Sans Pro" panose="020B0503030403020204" pitchFamily="34" charset="0"/>
                <a:ea typeface="Source Sans Pro" panose="020B0503030403020204" pitchFamily="34" charset="0"/>
              </a:rPr>
              <a:t> data-</a:t>
            </a:r>
            <a:r>
              <a:rPr lang="it-IT" dirty="0" err="1">
                <a:latin typeface="Source Sans Pro" panose="020B0503030403020204" pitchFamily="34" charset="0"/>
                <a:ea typeface="Source Sans Pro" panose="020B0503030403020204" pitchFamily="34" charset="0"/>
              </a:rPr>
              <a:t>driven</a:t>
            </a:r>
            <a:endParaRPr lang="it-IT" dirty="0">
              <a:latin typeface="Source Sans Pro" panose="020B0503030403020204" pitchFamily="34" charset="0"/>
              <a:ea typeface="Source Sans Pro" panose="020B0503030403020204" pitchFamily="34" charset="0"/>
            </a:endParaRPr>
          </a:p>
          <a:p>
            <a:pPr algn="ctr">
              <a:spcAft>
                <a:spcPts val="600"/>
              </a:spcAft>
            </a:pPr>
            <a:r>
              <a:rPr lang="it-IT" dirty="0">
                <a:latin typeface="Source Sans Pro" panose="020B0503030403020204" pitchFamily="34" charset="0"/>
                <a:ea typeface="Source Sans Pro" panose="020B0503030403020204" pitchFamily="34" charset="0"/>
              </a:rPr>
              <a:t>38 %</a:t>
            </a:r>
          </a:p>
        </p:txBody>
      </p:sp>
      <p:sp>
        <p:nvSpPr>
          <p:cNvPr id="11" name="Rettangolo con angoli arrotondati 10">
            <a:extLst>
              <a:ext uri="{FF2B5EF4-FFF2-40B4-BE49-F238E27FC236}">
                <a16:creationId xmlns:a16="http://schemas.microsoft.com/office/drawing/2014/main" id="{11016C8E-856C-2FDE-C24E-E03C0898F635}"/>
              </a:ext>
            </a:extLst>
          </p:cNvPr>
          <p:cNvSpPr/>
          <p:nvPr/>
        </p:nvSpPr>
        <p:spPr>
          <a:xfrm>
            <a:off x="5105671" y="3422454"/>
            <a:ext cx="2274119" cy="722374"/>
          </a:xfrm>
          <a:prstGeom prst="roundRect">
            <a:avLst/>
          </a:prstGeom>
          <a:solidFill>
            <a:schemeClr val="accent2"/>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600"/>
              </a:spcAft>
            </a:pPr>
            <a:r>
              <a:rPr lang="it-IT" dirty="0" err="1">
                <a:latin typeface="Source Sans Pro" panose="020B0503030403020204" pitchFamily="34" charset="0"/>
                <a:ea typeface="Source Sans Pro" panose="020B0503030403020204" pitchFamily="34" charset="0"/>
              </a:rPr>
              <a:t>Competing</a:t>
            </a:r>
            <a:r>
              <a:rPr lang="it-IT" dirty="0">
                <a:latin typeface="Source Sans Pro" panose="020B0503030403020204" pitchFamily="34" charset="0"/>
                <a:ea typeface="Source Sans Pro" panose="020B0503030403020204" pitchFamily="34" charset="0"/>
              </a:rPr>
              <a:t> on data</a:t>
            </a:r>
          </a:p>
          <a:p>
            <a:pPr algn="ctr">
              <a:spcAft>
                <a:spcPts val="600"/>
              </a:spcAft>
            </a:pPr>
            <a:r>
              <a:rPr lang="it-IT" dirty="0">
                <a:latin typeface="Source Sans Pro" panose="020B0503030403020204" pitchFamily="34" charset="0"/>
                <a:ea typeface="Source Sans Pro" panose="020B0503030403020204" pitchFamily="34" charset="0"/>
              </a:rPr>
              <a:t>45 %</a:t>
            </a:r>
          </a:p>
        </p:txBody>
      </p:sp>
      <p:sp>
        <p:nvSpPr>
          <p:cNvPr id="12" name="Rettangolo con angoli arrotondati 11">
            <a:extLst>
              <a:ext uri="{FF2B5EF4-FFF2-40B4-BE49-F238E27FC236}">
                <a16:creationId xmlns:a16="http://schemas.microsoft.com/office/drawing/2014/main" id="{E3CA55AE-800D-B187-49FD-E03C91CC382A}"/>
              </a:ext>
            </a:extLst>
          </p:cNvPr>
          <p:cNvSpPr/>
          <p:nvPr/>
        </p:nvSpPr>
        <p:spPr>
          <a:xfrm>
            <a:off x="6111188" y="4503858"/>
            <a:ext cx="2274119" cy="722374"/>
          </a:xfrm>
          <a:prstGeom prst="roundRect">
            <a:avLst/>
          </a:prstGeom>
          <a:solidFill>
            <a:schemeClr val="accent2"/>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600"/>
              </a:spcAft>
            </a:pPr>
            <a:r>
              <a:rPr lang="it-IT" dirty="0">
                <a:latin typeface="Source Sans Pro" panose="020B0503030403020204" pitchFamily="34" charset="0"/>
                <a:ea typeface="Source Sans Pro" panose="020B0503030403020204" pitchFamily="34" charset="0"/>
              </a:rPr>
              <a:t>Investments &gt; $50</a:t>
            </a:r>
          </a:p>
          <a:p>
            <a:pPr algn="ctr">
              <a:spcAft>
                <a:spcPts val="600"/>
              </a:spcAft>
            </a:pPr>
            <a:r>
              <a:rPr lang="it-IT" dirty="0">
                <a:latin typeface="Source Sans Pro" panose="020B0503030403020204" pitchFamily="34" charset="0"/>
                <a:ea typeface="Source Sans Pro" panose="020B0503030403020204" pitchFamily="34" charset="0"/>
              </a:rPr>
              <a:t>65 %</a:t>
            </a:r>
          </a:p>
        </p:txBody>
      </p:sp>
      <p:sp>
        <p:nvSpPr>
          <p:cNvPr id="4" name="Rettangolo con angoli arrotondati 3">
            <a:extLst>
              <a:ext uri="{FF2B5EF4-FFF2-40B4-BE49-F238E27FC236}">
                <a16:creationId xmlns:a16="http://schemas.microsoft.com/office/drawing/2014/main" id="{30EF9BA8-3D90-9B99-7CF0-20EF680BC17F}"/>
              </a:ext>
            </a:extLst>
          </p:cNvPr>
          <p:cNvSpPr/>
          <p:nvPr/>
        </p:nvSpPr>
        <p:spPr>
          <a:xfrm>
            <a:off x="3667816" y="1259646"/>
            <a:ext cx="2274119" cy="722374"/>
          </a:xfrm>
          <a:prstGeom prst="roundRect">
            <a:avLst/>
          </a:prstGeom>
          <a:solidFill>
            <a:schemeClr val="accent2"/>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600"/>
              </a:spcAft>
            </a:pPr>
            <a:r>
              <a:rPr lang="it-IT" dirty="0" err="1">
                <a:latin typeface="Source Sans Pro" panose="020B0503030403020204" pitchFamily="34" charset="0"/>
                <a:ea typeface="Source Sans Pro" panose="020B0503030403020204" pitchFamily="34" charset="0"/>
                <a:cs typeface="Cavolini" panose="03000502040302020204" pitchFamily="66" charset="0"/>
              </a:rPr>
              <a:t>Have</a:t>
            </a:r>
            <a:r>
              <a:rPr lang="it-IT" dirty="0">
                <a:latin typeface="Source Sans Pro" panose="020B0503030403020204" pitchFamily="34" charset="0"/>
                <a:ea typeface="Source Sans Pro" panose="020B0503030403020204" pitchFamily="34" charset="0"/>
                <a:cs typeface="Cavolini" panose="03000502040302020204" pitchFamily="66" charset="0"/>
              </a:rPr>
              <a:t> a data culture</a:t>
            </a:r>
          </a:p>
          <a:p>
            <a:pPr algn="ctr">
              <a:spcAft>
                <a:spcPts val="600"/>
              </a:spcAft>
            </a:pPr>
            <a:r>
              <a:rPr lang="it-IT" dirty="0">
                <a:latin typeface="Source Sans Pro" panose="020B0503030403020204" pitchFamily="34" charset="0"/>
                <a:ea typeface="Source Sans Pro" panose="020B0503030403020204" pitchFamily="34" charset="0"/>
                <a:cs typeface="Cavolini" panose="03000502040302020204" pitchFamily="66" charset="0"/>
              </a:rPr>
              <a:t>27 %</a:t>
            </a:r>
          </a:p>
        </p:txBody>
      </p:sp>
      <p:sp>
        <p:nvSpPr>
          <p:cNvPr id="6" name="Ritardo 5">
            <a:extLst>
              <a:ext uri="{FF2B5EF4-FFF2-40B4-BE49-F238E27FC236}">
                <a16:creationId xmlns:a16="http://schemas.microsoft.com/office/drawing/2014/main" id="{4815A377-5511-1D47-0FF9-C83664E28402}"/>
              </a:ext>
            </a:extLst>
          </p:cNvPr>
          <p:cNvSpPr/>
          <p:nvPr/>
        </p:nvSpPr>
        <p:spPr>
          <a:xfrm>
            <a:off x="-1345" y="0"/>
            <a:ext cx="2446089" cy="6857999"/>
          </a:xfrm>
          <a:prstGeom prst="flowChartDelay">
            <a:avLst/>
          </a:prstGeom>
          <a:gradFill flip="none" rotWithShape="1">
            <a:gsLst>
              <a:gs pos="0">
                <a:schemeClr val="accent5">
                  <a:shade val="30000"/>
                  <a:satMod val="115000"/>
                </a:schemeClr>
              </a:gs>
              <a:gs pos="50000">
                <a:schemeClr val="accent5">
                  <a:shade val="67500"/>
                  <a:satMod val="115000"/>
                </a:schemeClr>
              </a:gs>
              <a:gs pos="100000">
                <a:schemeClr val="accent5">
                  <a:shade val="100000"/>
                  <a:satMod val="115000"/>
                </a:schemeClr>
              </a:gs>
            </a:gsLst>
            <a:lin ang="8100000" scaled="1"/>
            <a:tileRect/>
          </a:gradFill>
          <a:effectLst>
            <a:innerShdw blurRad="63500" dist="50800" dir="13500000">
              <a:prstClr val="black">
                <a:alpha val="50000"/>
              </a:prstClr>
            </a:innerShdw>
          </a:effectLst>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it-IT" sz="2800" dirty="0" err="1">
                <a:latin typeface="Opens Sans"/>
              </a:rPr>
              <a:t>NewVantage</a:t>
            </a:r>
            <a:r>
              <a:rPr lang="it-IT" sz="2800" dirty="0">
                <a:latin typeface="Opens Sans"/>
              </a:rPr>
              <a:t> Report</a:t>
            </a:r>
          </a:p>
        </p:txBody>
      </p:sp>
    </p:spTree>
    <p:extLst>
      <p:ext uri="{BB962C8B-B14F-4D97-AF65-F5344CB8AC3E}">
        <p14:creationId xmlns:p14="http://schemas.microsoft.com/office/powerpoint/2010/main" val="87552578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p:cNvSpPr>
            <a:spLocks noGrp="1"/>
          </p:cNvSpPr>
          <p:nvPr>
            <p:ph type="ctrTitle" idx="4294967295"/>
          </p:nvPr>
        </p:nvSpPr>
        <p:spPr>
          <a:xfrm>
            <a:off x="0" y="1966913"/>
            <a:ext cx="1971675" cy="2547937"/>
          </a:xfrm>
          <a:prstGeom prst="rect">
            <a:avLst/>
          </a:prstGeom>
          <a:noFill/>
        </p:spPr>
        <p:txBody>
          <a:bodyPr vert="horz" lIns="91440" tIns="45720" rIns="91440" bIns="45720" rtlCol="0" anchor="ctr">
            <a:normAutofit/>
          </a:bodyPr>
          <a:lstStyle/>
          <a:p>
            <a:pPr algn="ctr">
              <a:lnSpc>
                <a:spcPct val="90000"/>
              </a:lnSpc>
            </a:pPr>
            <a:r>
              <a:rPr lang="en-US" sz="2400" kern="1200">
                <a:solidFill>
                  <a:srgbClr val="FFFFFF"/>
                </a:solidFill>
                <a:latin typeface="+mj-lt"/>
                <a:ea typeface="+mj-ea"/>
                <a:cs typeface="+mj-cs"/>
              </a:rPr>
              <a:t>Misintegration</a:t>
            </a:r>
          </a:p>
        </p:txBody>
      </p:sp>
      <p:sp>
        <p:nvSpPr>
          <p:cNvPr id="6" name="Ritardo 5">
            <a:extLst>
              <a:ext uri="{FF2B5EF4-FFF2-40B4-BE49-F238E27FC236}">
                <a16:creationId xmlns:a16="http://schemas.microsoft.com/office/drawing/2014/main" id="{22899667-E004-128A-EC9A-5A9DE17B009F}"/>
              </a:ext>
            </a:extLst>
          </p:cNvPr>
          <p:cNvSpPr/>
          <p:nvPr/>
        </p:nvSpPr>
        <p:spPr>
          <a:xfrm rot="5400000">
            <a:off x="3348954" y="-3348955"/>
            <a:ext cx="2446089" cy="9143999"/>
          </a:xfrm>
          <a:prstGeom prst="flowChartDelay">
            <a:avLst/>
          </a:prstGeom>
          <a:gradFill flip="none" rotWithShape="1">
            <a:gsLst>
              <a:gs pos="0">
                <a:schemeClr val="accent5">
                  <a:shade val="30000"/>
                  <a:satMod val="115000"/>
                </a:schemeClr>
              </a:gs>
              <a:gs pos="50000">
                <a:schemeClr val="accent5">
                  <a:shade val="67500"/>
                  <a:satMod val="115000"/>
                </a:schemeClr>
              </a:gs>
              <a:gs pos="100000">
                <a:schemeClr val="accent5">
                  <a:shade val="100000"/>
                  <a:satMod val="115000"/>
                </a:schemeClr>
              </a:gs>
            </a:gsLst>
            <a:lin ang="8100000" scaled="1"/>
            <a:tileRect/>
          </a:gradFill>
          <a:effectLst>
            <a:innerShdw blurRad="63500" dist="50800" dir="13500000">
              <a:prstClr val="black">
                <a:alpha val="50000"/>
              </a:prstClr>
            </a:innerShdw>
          </a:effectLst>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it-IT" sz="2800" dirty="0"/>
          </a:p>
        </p:txBody>
      </p:sp>
      <p:sp>
        <p:nvSpPr>
          <p:cNvPr id="7" name="CasellaDiTesto 6">
            <a:extLst>
              <a:ext uri="{FF2B5EF4-FFF2-40B4-BE49-F238E27FC236}">
                <a16:creationId xmlns:a16="http://schemas.microsoft.com/office/drawing/2014/main" id="{B1801A9A-DCE1-052F-1499-5376AD8420B8}"/>
              </a:ext>
            </a:extLst>
          </p:cNvPr>
          <p:cNvSpPr txBox="1"/>
          <p:nvPr/>
        </p:nvSpPr>
        <p:spPr>
          <a:xfrm>
            <a:off x="0" y="638355"/>
            <a:ext cx="9143998" cy="769441"/>
          </a:xfrm>
          <a:prstGeom prst="rect">
            <a:avLst/>
          </a:prstGeom>
          <a:noFill/>
        </p:spPr>
        <p:txBody>
          <a:bodyPr wrap="square" rtlCol="0">
            <a:spAutoFit/>
          </a:bodyPr>
          <a:lstStyle/>
          <a:p>
            <a:pPr algn="ctr"/>
            <a:r>
              <a:rPr lang="en-US" sz="4400" kern="1200" dirty="0">
                <a:solidFill>
                  <a:schemeClr val="bg1"/>
                </a:solidFill>
                <a:latin typeface="+mj-lt"/>
                <a:ea typeface="+mj-ea"/>
                <a:cs typeface="+mj-cs"/>
              </a:rPr>
              <a:t>Federated </a:t>
            </a:r>
            <a:r>
              <a:rPr lang="en-US" sz="4400" kern="1200" dirty="0" err="1">
                <a:solidFill>
                  <a:schemeClr val="bg1"/>
                </a:solidFill>
                <a:latin typeface="+mj-lt"/>
                <a:ea typeface="+mj-ea"/>
                <a:cs typeface="+mj-cs"/>
              </a:rPr>
              <a:t>Computional</a:t>
            </a:r>
            <a:r>
              <a:rPr lang="en-US" sz="4400" kern="1200" dirty="0">
                <a:solidFill>
                  <a:schemeClr val="bg1"/>
                </a:solidFill>
                <a:latin typeface="+mj-lt"/>
                <a:ea typeface="+mj-ea"/>
                <a:cs typeface="+mj-cs"/>
              </a:rPr>
              <a:t> Governances</a:t>
            </a:r>
            <a:endParaRPr lang="it-IT" sz="4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4" name="Immagine 3">
            <a:extLst>
              <a:ext uri="{FF2B5EF4-FFF2-40B4-BE49-F238E27FC236}">
                <a16:creationId xmlns:a16="http://schemas.microsoft.com/office/drawing/2014/main" id="{83801533-484C-451A-BFEE-2B560C5EF130}"/>
              </a:ext>
            </a:extLst>
          </p:cNvPr>
          <p:cNvPicPr>
            <a:picLocks noChangeAspect="1"/>
          </p:cNvPicPr>
          <p:nvPr/>
        </p:nvPicPr>
        <p:blipFill>
          <a:blip r:embed="rId2"/>
          <a:stretch>
            <a:fillRect/>
          </a:stretch>
        </p:blipFill>
        <p:spPr>
          <a:xfrm>
            <a:off x="467313" y="2782405"/>
            <a:ext cx="8209369" cy="2975896"/>
          </a:xfrm>
          <a:prstGeom prst="rect">
            <a:avLst/>
          </a:prstGeom>
        </p:spPr>
      </p:pic>
    </p:spTree>
    <p:extLst>
      <p:ext uri="{BB962C8B-B14F-4D97-AF65-F5344CB8AC3E}">
        <p14:creationId xmlns:p14="http://schemas.microsoft.com/office/powerpoint/2010/main" val="388871651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itardo 5">
            <a:extLst>
              <a:ext uri="{FF2B5EF4-FFF2-40B4-BE49-F238E27FC236}">
                <a16:creationId xmlns:a16="http://schemas.microsoft.com/office/drawing/2014/main" id="{22899667-E004-128A-EC9A-5A9DE17B009F}"/>
              </a:ext>
            </a:extLst>
          </p:cNvPr>
          <p:cNvSpPr/>
          <p:nvPr/>
        </p:nvSpPr>
        <p:spPr>
          <a:xfrm rot="5400000">
            <a:off x="3348954" y="-3348955"/>
            <a:ext cx="2446089" cy="9143999"/>
          </a:xfrm>
          <a:prstGeom prst="flowChartDelay">
            <a:avLst/>
          </a:prstGeom>
          <a:gradFill flip="none" rotWithShape="1">
            <a:gsLst>
              <a:gs pos="0">
                <a:schemeClr val="accent5">
                  <a:shade val="30000"/>
                  <a:satMod val="115000"/>
                </a:schemeClr>
              </a:gs>
              <a:gs pos="50000">
                <a:schemeClr val="accent5">
                  <a:shade val="67500"/>
                  <a:satMod val="115000"/>
                </a:schemeClr>
              </a:gs>
              <a:gs pos="100000">
                <a:schemeClr val="accent5">
                  <a:shade val="100000"/>
                  <a:satMod val="115000"/>
                </a:schemeClr>
              </a:gs>
            </a:gsLst>
            <a:lin ang="8100000" scaled="1"/>
            <a:tileRect/>
          </a:gradFill>
          <a:effectLst>
            <a:innerShdw blurRad="63500" dist="50800" dir="13500000">
              <a:prstClr val="black">
                <a:alpha val="50000"/>
              </a:prstClr>
            </a:innerShdw>
          </a:effectLst>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it-IT" sz="2800" dirty="0"/>
          </a:p>
        </p:txBody>
      </p:sp>
      <p:sp>
        <p:nvSpPr>
          <p:cNvPr id="7" name="CasellaDiTesto 6">
            <a:extLst>
              <a:ext uri="{FF2B5EF4-FFF2-40B4-BE49-F238E27FC236}">
                <a16:creationId xmlns:a16="http://schemas.microsoft.com/office/drawing/2014/main" id="{B1801A9A-DCE1-052F-1499-5376AD8420B8}"/>
              </a:ext>
            </a:extLst>
          </p:cNvPr>
          <p:cNvSpPr txBox="1"/>
          <p:nvPr/>
        </p:nvSpPr>
        <p:spPr>
          <a:xfrm>
            <a:off x="0" y="638355"/>
            <a:ext cx="9143998" cy="769441"/>
          </a:xfrm>
          <a:prstGeom prst="rect">
            <a:avLst/>
          </a:prstGeom>
          <a:noFill/>
        </p:spPr>
        <p:txBody>
          <a:bodyPr wrap="square" rtlCol="0">
            <a:spAutoFit/>
          </a:bodyPr>
          <a:lstStyle/>
          <a:p>
            <a:pPr algn="ctr"/>
            <a:r>
              <a:rPr lang="en-US" sz="4400" kern="1200" dirty="0">
                <a:solidFill>
                  <a:schemeClr val="bg1"/>
                </a:solidFill>
                <a:latin typeface="+mj-lt"/>
                <a:ea typeface="+mj-ea"/>
                <a:cs typeface="+mj-cs"/>
              </a:rPr>
              <a:t>Federated </a:t>
            </a:r>
            <a:r>
              <a:rPr lang="en-US" sz="4400" kern="1200" dirty="0" err="1">
                <a:solidFill>
                  <a:schemeClr val="bg1"/>
                </a:solidFill>
                <a:latin typeface="+mj-lt"/>
                <a:ea typeface="+mj-ea"/>
                <a:cs typeface="+mj-cs"/>
              </a:rPr>
              <a:t>Computional</a:t>
            </a:r>
            <a:r>
              <a:rPr lang="en-US" sz="4400" kern="1200" dirty="0">
                <a:solidFill>
                  <a:schemeClr val="bg1"/>
                </a:solidFill>
                <a:latin typeface="+mj-lt"/>
                <a:ea typeface="+mj-ea"/>
                <a:cs typeface="+mj-cs"/>
              </a:rPr>
              <a:t> Governances</a:t>
            </a:r>
            <a:endParaRPr lang="it-IT" sz="4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 name="CasellaDiTesto 1">
            <a:extLst>
              <a:ext uri="{FF2B5EF4-FFF2-40B4-BE49-F238E27FC236}">
                <a16:creationId xmlns:a16="http://schemas.microsoft.com/office/drawing/2014/main" id="{490E2DD9-953B-1624-7B6B-110377707669}"/>
              </a:ext>
            </a:extLst>
          </p:cNvPr>
          <p:cNvSpPr txBox="1"/>
          <p:nvPr/>
        </p:nvSpPr>
        <p:spPr>
          <a:xfrm>
            <a:off x="-1" y="5502554"/>
            <a:ext cx="9144001" cy="369332"/>
          </a:xfrm>
          <a:prstGeom prst="rect">
            <a:avLst/>
          </a:prstGeom>
          <a:noFill/>
        </p:spPr>
        <p:txBody>
          <a:bodyPr wrap="square" rtlCol="0">
            <a:spAutoFit/>
          </a:bodyPr>
          <a:lstStyle/>
          <a:p>
            <a:pPr algn="ctr"/>
            <a:r>
              <a:rPr lang="it-IT" dirty="0" err="1"/>
              <a:t>Maintains</a:t>
            </a:r>
            <a:r>
              <a:rPr lang="it-IT" dirty="0"/>
              <a:t> </a:t>
            </a:r>
            <a:r>
              <a:rPr lang="it-IT" dirty="0" err="1"/>
              <a:t>equilibrium</a:t>
            </a:r>
            <a:r>
              <a:rPr lang="it-IT" dirty="0"/>
              <a:t> </a:t>
            </a:r>
            <a:r>
              <a:rPr lang="it-IT" dirty="0" err="1"/>
              <a:t>between</a:t>
            </a:r>
            <a:r>
              <a:rPr lang="it-IT" dirty="0"/>
              <a:t> </a:t>
            </a:r>
            <a:r>
              <a:rPr lang="it-IT" dirty="0" err="1"/>
              <a:t>centralization</a:t>
            </a:r>
            <a:r>
              <a:rPr lang="it-IT" dirty="0"/>
              <a:t> and </a:t>
            </a:r>
            <a:r>
              <a:rPr lang="it-IT" dirty="0" err="1"/>
              <a:t>decentralization</a:t>
            </a:r>
            <a:endParaRPr lang="it-IT" dirty="0"/>
          </a:p>
        </p:txBody>
      </p:sp>
      <p:sp>
        <p:nvSpPr>
          <p:cNvPr id="5" name="Rettangolo con angoli arrotondati 4">
            <a:extLst>
              <a:ext uri="{FF2B5EF4-FFF2-40B4-BE49-F238E27FC236}">
                <a16:creationId xmlns:a16="http://schemas.microsoft.com/office/drawing/2014/main" id="{A04F694B-105C-71DA-E15B-CBC6BC52E803}"/>
              </a:ext>
            </a:extLst>
          </p:cNvPr>
          <p:cNvSpPr/>
          <p:nvPr/>
        </p:nvSpPr>
        <p:spPr>
          <a:xfrm>
            <a:off x="66420" y="2560125"/>
            <a:ext cx="1978946" cy="1499857"/>
          </a:xfrm>
          <a:prstGeom prst="roundRect">
            <a:avLst/>
          </a:prstGeom>
          <a:solidFill>
            <a:schemeClr val="accent5">
              <a:lumMod val="40000"/>
              <a:lumOff val="6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it-IT" b="1" dirty="0" err="1">
                <a:solidFill>
                  <a:schemeClr val="tx1"/>
                </a:solidFill>
              </a:rPr>
              <a:t>Decentralization</a:t>
            </a:r>
            <a:r>
              <a:rPr lang="it-IT" dirty="0">
                <a:solidFill>
                  <a:schemeClr val="tx1"/>
                </a:solidFill>
              </a:rPr>
              <a:t> and domain self-</a:t>
            </a:r>
            <a:r>
              <a:rPr lang="it-IT" dirty="0" err="1">
                <a:solidFill>
                  <a:schemeClr val="tx1"/>
                </a:solidFill>
              </a:rPr>
              <a:t>sovereignty</a:t>
            </a:r>
            <a:endParaRPr lang="it-IT" dirty="0">
              <a:solidFill>
                <a:schemeClr val="tx1"/>
              </a:solidFill>
            </a:endParaRPr>
          </a:p>
        </p:txBody>
      </p:sp>
      <p:sp>
        <p:nvSpPr>
          <p:cNvPr id="8" name="Rettangolo con angoli arrotondati 7">
            <a:extLst>
              <a:ext uri="{FF2B5EF4-FFF2-40B4-BE49-F238E27FC236}">
                <a16:creationId xmlns:a16="http://schemas.microsoft.com/office/drawing/2014/main" id="{CEB98C52-D379-5C8C-94B2-57A600108842}"/>
              </a:ext>
            </a:extLst>
          </p:cNvPr>
          <p:cNvSpPr/>
          <p:nvPr/>
        </p:nvSpPr>
        <p:spPr>
          <a:xfrm>
            <a:off x="4730397" y="3385870"/>
            <a:ext cx="1971675" cy="1499857"/>
          </a:xfrm>
          <a:prstGeom prst="roundRect">
            <a:avLst/>
          </a:prstGeom>
          <a:solidFill>
            <a:schemeClr val="accent5">
              <a:lumMod val="40000"/>
              <a:lumOff val="6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it-IT" dirty="0">
                <a:solidFill>
                  <a:schemeClr val="tx1"/>
                </a:solidFill>
              </a:rPr>
              <a:t>A </a:t>
            </a:r>
            <a:r>
              <a:rPr lang="it-IT" dirty="0" err="1">
                <a:solidFill>
                  <a:schemeClr val="tx1"/>
                </a:solidFill>
              </a:rPr>
              <a:t>dynamic</a:t>
            </a:r>
            <a:r>
              <a:rPr lang="it-IT" dirty="0">
                <a:solidFill>
                  <a:schemeClr val="tx1"/>
                </a:solidFill>
              </a:rPr>
              <a:t> </a:t>
            </a:r>
            <a:r>
              <a:rPr lang="it-IT" dirty="0" err="1">
                <a:solidFill>
                  <a:schemeClr val="tx1"/>
                </a:solidFill>
              </a:rPr>
              <a:t>topology</a:t>
            </a:r>
            <a:endParaRPr lang="it-IT" dirty="0">
              <a:solidFill>
                <a:schemeClr val="tx1"/>
              </a:solidFill>
            </a:endParaRPr>
          </a:p>
        </p:txBody>
      </p:sp>
      <p:sp>
        <p:nvSpPr>
          <p:cNvPr id="9" name="Rettangolo con angoli arrotondati 8">
            <a:extLst>
              <a:ext uri="{FF2B5EF4-FFF2-40B4-BE49-F238E27FC236}">
                <a16:creationId xmlns:a16="http://schemas.microsoft.com/office/drawing/2014/main" id="{BF2C8EEF-2A10-C3CA-96AF-AF0B97E28836}"/>
              </a:ext>
            </a:extLst>
          </p:cNvPr>
          <p:cNvSpPr/>
          <p:nvPr/>
        </p:nvSpPr>
        <p:spPr>
          <a:xfrm>
            <a:off x="2402471" y="3041314"/>
            <a:ext cx="1971675" cy="1499857"/>
          </a:xfrm>
          <a:prstGeom prst="roundRect">
            <a:avLst/>
          </a:prstGeom>
          <a:solidFill>
            <a:schemeClr val="accent5">
              <a:lumMod val="40000"/>
              <a:lumOff val="6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it-IT" b="1" dirty="0" err="1">
                <a:solidFill>
                  <a:schemeClr val="tx1"/>
                </a:solidFill>
              </a:rPr>
              <a:t>Interoperability</a:t>
            </a:r>
            <a:r>
              <a:rPr lang="it-IT" dirty="0">
                <a:solidFill>
                  <a:schemeClr val="tx1"/>
                </a:solidFill>
              </a:rPr>
              <a:t> </a:t>
            </a:r>
            <a:r>
              <a:rPr lang="it-IT" dirty="0" err="1">
                <a:solidFill>
                  <a:schemeClr val="tx1"/>
                </a:solidFill>
              </a:rPr>
              <a:t>through</a:t>
            </a:r>
            <a:r>
              <a:rPr lang="it-IT" dirty="0">
                <a:solidFill>
                  <a:schemeClr val="tx1"/>
                </a:solidFill>
              </a:rPr>
              <a:t> global </a:t>
            </a:r>
            <a:r>
              <a:rPr lang="it-IT" dirty="0" err="1">
                <a:solidFill>
                  <a:schemeClr val="tx1"/>
                </a:solidFill>
              </a:rPr>
              <a:t>standardization</a:t>
            </a:r>
            <a:r>
              <a:rPr lang="it-IT" dirty="0">
                <a:solidFill>
                  <a:schemeClr val="tx1"/>
                </a:solidFill>
              </a:rPr>
              <a:t> </a:t>
            </a:r>
            <a:r>
              <a:rPr lang="it-IT" dirty="0" err="1">
                <a:solidFill>
                  <a:schemeClr val="tx1"/>
                </a:solidFill>
              </a:rPr>
              <a:t>across</a:t>
            </a:r>
            <a:r>
              <a:rPr lang="it-IT" dirty="0">
                <a:solidFill>
                  <a:schemeClr val="tx1"/>
                </a:solidFill>
              </a:rPr>
              <a:t> data products</a:t>
            </a:r>
          </a:p>
        </p:txBody>
      </p:sp>
      <p:sp>
        <p:nvSpPr>
          <p:cNvPr id="10" name="Rettangolo con angoli arrotondati 9">
            <a:extLst>
              <a:ext uri="{FF2B5EF4-FFF2-40B4-BE49-F238E27FC236}">
                <a16:creationId xmlns:a16="http://schemas.microsoft.com/office/drawing/2014/main" id="{E5021384-146E-4AB2-77DE-C18400E6D8E0}"/>
              </a:ext>
            </a:extLst>
          </p:cNvPr>
          <p:cNvSpPr/>
          <p:nvPr/>
        </p:nvSpPr>
        <p:spPr>
          <a:xfrm>
            <a:off x="7058323" y="3864474"/>
            <a:ext cx="1971675" cy="1499857"/>
          </a:xfrm>
          <a:prstGeom prst="roundRect">
            <a:avLst/>
          </a:prstGeom>
          <a:solidFill>
            <a:schemeClr val="accent5">
              <a:lumMod val="40000"/>
              <a:lumOff val="6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it-IT" dirty="0" err="1">
                <a:solidFill>
                  <a:schemeClr val="tx1"/>
                </a:solidFill>
              </a:rPr>
              <a:t>Automatic</a:t>
            </a:r>
            <a:r>
              <a:rPr lang="it-IT" dirty="0">
                <a:solidFill>
                  <a:schemeClr val="tx1"/>
                </a:solidFill>
              </a:rPr>
              <a:t> </a:t>
            </a:r>
            <a:r>
              <a:rPr lang="it-IT" dirty="0" err="1">
                <a:solidFill>
                  <a:schemeClr val="tx1"/>
                </a:solidFill>
              </a:rPr>
              <a:t>exection</a:t>
            </a:r>
            <a:r>
              <a:rPr lang="it-IT" dirty="0">
                <a:solidFill>
                  <a:schemeClr val="tx1"/>
                </a:solidFill>
              </a:rPr>
              <a:t> of </a:t>
            </a:r>
            <a:r>
              <a:rPr lang="it-IT" dirty="0" err="1">
                <a:solidFill>
                  <a:schemeClr val="tx1"/>
                </a:solidFill>
              </a:rPr>
              <a:t>decisions</a:t>
            </a:r>
            <a:r>
              <a:rPr lang="it-IT" dirty="0">
                <a:solidFill>
                  <a:schemeClr val="tx1"/>
                </a:solidFill>
              </a:rPr>
              <a:t> and policies by the </a:t>
            </a:r>
            <a:r>
              <a:rPr lang="it-IT" dirty="0" err="1">
                <a:solidFill>
                  <a:schemeClr val="tx1"/>
                </a:solidFill>
              </a:rPr>
              <a:t>platform</a:t>
            </a:r>
            <a:endParaRPr lang="it-IT" dirty="0">
              <a:solidFill>
                <a:schemeClr val="tx1"/>
              </a:solidFill>
            </a:endParaRPr>
          </a:p>
        </p:txBody>
      </p:sp>
    </p:spTree>
    <p:extLst>
      <p:ext uri="{BB962C8B-B14F-4D97-AF65-F5344CB8AC3E}">
        <p14:creationId xmlns:p14="http://schemas.microsoft.com/office/powerpoint/2010/main" val="2548575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p:cNvSpPr>
            <a:spLocks noGrp="1"/>
          </p:cNvSpPr>
          <p:nvPr>
            <p:ph type="ctrTitle" idx="4294967295"/>
          </p:nvPr>
        </p:nvSpPr>
        <p:spPr>
          <a:xfrm>
            <a:off x="0" y="1966913"/>
            <a:ext cx="1971675" cy="2547937"/>
          </a:xfrm>
          <a:prstGeom prst="rect">
            <a:avLst/>
          </a:prstGeom>
          <a:noFill/>
        </p:spPr>
        <p:txBody>
          <a:bodyPr vert="horz" lIns="91440" tIns="45720" rIns="91440" bIns="45720" rtlCol="0" anchor="ctr">
            <a:normAutofit/>
          </a:bodyPr>
          <a:lstStyle/>
          <a:p>
            <a:pPr algn="ctr">
              <a:lnSpc>
                <a:spcPct val="90000"/>
              </a:lnSpc>
            </a:pPr>
            <a:r>
              <a:rPr lang="en-US" sz="3100" kern="1200">
                <a:solidFill>
                  <a:srgbClr val="FFFFFF"/>
                </a:solidFill>
                <a:latin typeface="+mj-lt"/>
                <a:ea typeface="+mj-ea"/>
                <a:cs typeface="+mj-cs"/>
              </a:rPr>
              <a:t>Failure Symptoms</a:t>
            </a:r>
          </a:p>
        </p:txBody>
      </p:sp>
      <p:sp>
        <p:nvSpPr>
          <p:cNvPr id="7" name="Ritardo 6">
            <a:extLst>
              <a:ext uri="{FF2B5EF4-FFF2-40B4-BE49-F238E27FC236}">
                <a16:creationId xmlns:a16="http://schemas.microsoft.com/office/drawing/2014/main" id="{1A8B21AC-BC1F-56ED-E0B8-8DD8E711E5CE}"/>
              </a:ext>
            </a:extLst>
          </p:cNvPr>
          <p:cNvSpPr/>
          <p:nvPr/>
        </p:nvSpPr>
        <p:spPr>
          <a:xfrm>
            <a:off x="-1345" y="0"/>
            <a:ext cx="2446089" cy="6857999"/>
          </a:xfrm>
          <a:prstGeom prst="flowChartDelay">
            <a:avLst/>
          </a:prstGeom>
          <a:gradFill flip="none" rotWithShape="1">
            <a:gsLst>
              <a:gs pos="0">
                <a:schemeClr val="accent5">
                  <a:shade val="30000"/>
                  <a:satMod val="115000"/>
                </a:schemeClr>
              </a:gs>
              <a:gs pos="50000">
                <a:schemeClr val="accent5">
                  <a:shade val="67500"/>
                  <a:satMod val="115000"/>
                </a:schemeClr>
              </a:gs>
              <a:gs pos="100000">
                <a:schemeClr val="accent5">
                  <a:shade val="100000"/>
                  <a:satMod val="115000"/>
                </a:schemeClr>
              </a:gs>
            </a:gsLst>
            <a:lin ang="8100000" scaled="1"/>
            <a:tileRect/>
          </a:gradFill>
          <a:effectLst>
            <a:innerShdw blurRad="63500" dist="50800" dir="13500000">
              <a:prstClr val="black">
                <a:alpha val="50000"/>
              </a:prstClr>
            </a:innerShdw>
          </a:effectLst>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it-IT" sz="3200" dirty="0"/>
              <a:t>Equilibrium</a:t>
            </a:r>
          </a:p>
        </p:txBody>
      </p:sp>
      <p:pic>
        <p:nvPicPr>
          <p:cNvPr id="2" name="Immagine 1">
            <a:extLst>
              <a:ext uri="{FF2B5EF4-FFF2-40B4-BE49-F238E27FC236}">
                <a16:creationId xmlns:a16="http://schemas.microsoft.com/office/drawing/2014/main" id="{9E2077F5-EEB1-E104-6409-9B8033BE4DF0}"/>
              </a:ext>
            </a:extLst>
          </p:cNvPr>
          <p:cNvPicPr>
            <a:picLocks noChangeAspect="1"/>
          </p:cNvPicPr>
          <p:nvPr/>
        </p:nvPicPr>
        <p:blipFill>
          <a:blip r:embed="rId2"/>
          <a:stretch>
            <a:fillRect/>
          </a:stretch>
        </p:blipFill>
        <p:spPr>
          <a:xfrm>
            <a:off x="2556886" y="1354048"/>
            <a:ext cx="6186340" cy="3773666"/>
          </a:xfrm>
          <a:prstGeom prst="rect">
            <a:avLst/>
          </a:prstGeom>
        </p:spPr>
      </p:pic>
    </p:spTree>
    <p:extLst>
      <p:ext uri="{BB962C8B-B14F-4D97-AF65-F5344CB8AC3E}">
        <p14:creationId xmlns:p14="http://schemas.microsoft.com/office/powerpoint/2010/main" val="55078087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itardo 5">
            <a:extLst>
              <a:ext uri="{FF2B5EF4-FFF2-40B4-BE49-F238E27FC236}">
                <a16:creationId xmlns:a16="http://schemas.microsoft.com/office/drawing/2014/main" id="{22899667-E004-128A-EC9A-5A9DE17B009F}"/>
              </a:ext>
            </a:extLst>
          </p:cNvPr>
          <p:cNvSpPr/>
          <p:nvPr/>
        </p:nvSpPr>
        <p:spPr>
          <a:xfrm rot="5400000">
            <a:off x="3566929" y="-3566930"/>
            <a:ext cx="2010138" cy="9143999"/>
          </a:xfrm>
          <a:prstGeom prst="flowChartDelay">
            <a:avLst/>
          </a:prstGeom>
          <a:gradFill flip="none" rotWithShape="1">
            <a:gsLst>
              <a:gs pos="0">
                <a:schemeClr val="accent5">
                  <a:shade val="30000"/>
                  <a:satMod val="115000"/>
                </a:schemeClr>
              </a:gs>
              <a:gs pos="50000">
                <a:schemeClr val="accent5">
                  <a:shade val="67500"/>
                  <a:satMod val="115000"/>
                </a:schemeClr>
              </a:gs>
              <a:gs pos="100000">
                <a:schemeClr val="accent5">
                  <a:shade val="100000"/>
                  <a:satMod val="115000"/>
                </a:schemeClr>
              </a:gs>
            </a:gsLst>
            <a:lin ang="8100000" scaled="1"/>
            <a:tileRect/>
          </a:gradFill>
          <a:effectLst>
            <a:innerShdw blurRad="63500" dist="50800" dir="13500000">
              <a:prstClr val="black">
                <a:alpha val="50000"/>
              </a:prstClr>
            </a:innerShdw>
          </a:effectLst>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it-IT" sz="2800" dirty="0"/>
          </a:p>
        </p:txBody>
      </p:sp>
      <p:sp>
        <p:nvSpPr>
          <p:cNvPr id="4" name="CasellaDiTesto 3">
            <a:extLst>
              <a:ext uri="{FF2B5EF4-FFF2-40B4-BE49-F238E27FC236}">
                <a16:creationId xmlns:a16="http://schemas.microsoft.com/office/drawing/2014/main" id="{38523C17-2E0B-7A48-1741-49A9AF8B36D8}"/>
              </a:ext>
            </a:extLst>
          </p:cNvPr>
          <p:cNvSpPr txBox="1"/>
          <p:nvPr/>
        </p:nvSpPr>
        <p:spPr>
          <a:xfrm>
            <a:off x="0" y="638355"/>
            <a:ext cx="9143998" cy="523220"/>
          </a:xfrm>
          <a:prstGeom prst="rect">
            <a:avLst/>
          </a:prstGeom>
          <a:noFill/>
        </p:spPr>
        <p:txBody>
          <a:bodyPr wrap="square" rtlCol="0">
            <a:spAutoFit/>
          </a:bodyPr>
          <a:lstStyle/>
          <a:p>
            <a:pPr algn="ctr"/>
            <a:r>
              <a:rPr lang="en-US" sz="2800" kern="1200" dirty="0">
                <a:solidFill>
                  <a:schemeClr val="bg1"/>
                </a:solidFill>
                <a:latin typeface="+mj-lt"/>
                <a:ea typeface="+mj-ea"/>
                <a:cs typeface="+mj-cs"/>
              </a:rPr>
              <a:t>Transformation to Federated Computational Governance</a:t>
            </a:r>
            <a:endParaRPr lang="it-IT" sz="28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5" name="Rettangolo con angoli arrotondati 4">
            <a:extLst>
              <a:ext uri="{FF2B5EF4-FFF2-40B4-BE49-F238E27FC236}">
                <a16:creationId xmlns:a16="http://schemas.microsoft.com/office/drawing/2014/main" id="{35707720-D37F-F6C7-43CE-57BB583BB91D}"/>
              </a:ext>
            </a:extLst>
          </p:cNvPr>
          <p:cNvSpPr/>
          <p:nvPr/>
        </p:nvSpPr>
        <p:spPr>
          <a:xfrm>
            <a:off x="112322" y="2118292"/>
            <a:ext cx="3510772" cy="685800"/>
          </a:xfrm>
          <a:prstGeom prst="roundRect">
            <a:avLst/>
          </a:prstGeom>
          <a:solidFill>
            <a:schemeClr val="accent5">
              <a:lumMod val="40000"/>
              <a:lumOff val="6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it-IT" sz="1400" dirty="0" err="1">
                <a:solidFill>
                  <a:schemeClr val="tx1"/>
                </a:solidFill>
              </a:rPr>
              <a:t>Centralized</a:t>
            </a:r>
            <a:r>
              <a:rPr lang="it-IT" sz="1400" dirty="0">
                <a:solidFill>
                  <a:schemeClr val="tx1"/>
                </a:solidFill>
              </a:rPr>
              <a:t> team of data </a:t>
            </a:r>
            <a:r>
              <a:rPr lang="it-IT" sz="1400" dirty="0" err="1">
                <a:solidFill>
                  <a:schemeClr val="tx1"/>
                </a:solidFill>
              </a:rPr>
              <a:t>experts</a:t>
            </a:r>
            <a:endParaRPr lang="it-IT" sz="1400" dirty="0">
              <a:solidFill>
                <a:schemeClr val="tx1"/>
              </a:solidFill>
            </a:endParaRPr>
          </a:p>
        </p:txBody>
      </p:sp>
      <p:sp>
        <p:nvSpPr>
          <p:cNvPr id="8" name="Rettangolo con angoli arrotondati 7">
            <a:extLst>
              <a:ext uri="{FF2B5EF4-FFF2-40B4-BE49-F238E27FC236}">
                <a16:creationId xmlns:a16="http://schemas.microsoft.com/office/drawing/2014/main" id="{DA5A5AC7-A970-F082-ADCF-E77D9DFC0F6F}"/>
              </a:ext>
            </a:extLst>
          </p:cNvPr>
          <p:cNvSpPr/>
          <p:nvPr/>
        </p:nvSpPr>
        <p:spPr>
          <a:xfrm>
            <a:off x="5463873" y="2118292"/>
            <a:ext cx="3510772" cy="685800"/>
          </a:xfrm>
          <a:prstGeom prst="roundRect">
            <a:avLst/>
          </a:prstGeom>
          <a:solidFill>
            <a:schemeClr val="accent5">
              <a:lumMod val="40000"/>
              <a:lumOff val="6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it-IT" sz="1400" dirty="0" err="1">
                <a:solidFill>
                  <a:schemeClr val="tx1"/>
                </a:solidFill>
              </a:rPr>
              <a:t>Federated</a:t>
            </a:r>
            <a:r>
              <a:rPr lang="it-IT" sz="1400" dirty="0">
                <a:solidFill>
                  <a:schemeClr val="tx1"/>
                </a:solidFill>
              </a:rPr>
              <a:t> team of domain </a:t>
            </a:r>
            <a:r>
              <a:rPr lang="it-IT" sz="1400" dirty="0" err="1">
                <a:solidFill>
                  <a:schemeClr val="tx1"/>
                </a:solidFill>
              </a:rPr>
              <a:t>owners</a:t>
            </a:r>
            <a:r>
              <a:rPr lang="it-IT" sz="1400" dirty="0">
                <a:solidFill>
                  <a:schemeClr val="tx1"/>
                </a:solidFill>
              </a:rPr>
              <a:t> and </a:t>
            </a:r>
            <a:r>
              <a:rPr lang="it-IT" sz="1400" dirty="0" err="1">
                <a:solidFill>
                  <a:schemeClr val="tx1"/>
                </a:solidFill>
              </a:rPr>
              <a:t>subject</a:t>
            </a:r>
            <a:r>
              <a:rPr lang="it-IT" sz="1400" dirty="0">
                <a:solidFill>
                  <a:schemeClr val="tx1"/>
                </a:solidFill>
              </a:rPr>
              <a:t> </a:t>
            </a:r>
            <a:r>
              <a:rPr lang="it-IT" sz="1400" dirty="0" err="1">
                <a:solidFill>
                  <a:schemeClr val="tx1"/>
                </a:solidFill>
              </a:rPr>
              <a:t>matter</a:t>
            </a:r>
            <a:r>
              <a:rPr lang="it-IT" sz="1400" dirty="0">
                <a:solidFill>
                  <a:schemeClr val="tx1"/>
                </a:solidFill>
              </a:rPr>
              <a:t> </a:t>
            </a:r>
            <a:r>
              <a:rPr lang="it-IT" sz="1400" dirty="0" err="1">
                <a:solidFill>
                  <a:schemeClr val="tx1"/>
                </a:solidFill>
              </a:rPr>
              <a:t>experts</a:t>
            </a:r>
            <a:endParaRPr lang="it-IT" sz="1400" dirty="0">
              <a:solidFill>
                <a:schemeClr val="tx1"/>
              </a:solidFill>
            </a:endParaRPr>
          </a:p>
        </p:txBody>
      </p:sp>
      <p:sp>
        <p:nvSpPr>
          <p:cNvPr id="9" name="Rettangolo con angoli arrotondati 8">
            <a:extLst>
              <a:ext uri="{FF2B5EF4-FFF2-40B4-BE49-F238E27FC236}">
                <a16:creationId xmlns:a16="http://schemas.microsoft.com/office/drawing/2014/main" id="{36FF2894-BE58-5E8B-7A4E-B7F9961BD371}"/>
              </a:ext>
            </a:extLst>
          </p:cNvPr>
          <p:cNvSpPr/>
          <p:nvPr/>
        </p:nvSpPr>
        <p:spPr>
          <a:xfrm>
            <a:off x="112322" y="2901628"/>
            <a:ext cx="3510772" cy="685800"/>
          </a:xfrm>
          <a:prstGeom prst="roundRect">
            <a:avLst/>
          </a:prstGeom>
          <a:solidFill>
            <a:schemeClr val="accent5">
              <a:lumMod val="40000"/>
              <a:lumOff val="6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it-IT" sz="1400" dirty="0">
                <a:solidFill>
                  <a:schemeClr val="tx1"/>
                </a:solidFill>
              </a:rPr>
              <a:t>Responsible for data </a:t>
            </a:r>
            <a:r>
              <a:rPr lang="it-IT" sz="1400" dirty="0" err="1">
                <a:solidFill>
                  <a:schemeClr val="tx1"/>
                </a:solidFill>
              </a:rPr>
              <a:t>quality</a:t>
            </a:r>
            <a:endParaRPr lang="it-IT" sz="1400" dirty="0">
              <a:solidFill>
                <a:schemeClr val="tx1"/>
              </a:solidFill>
            </a:endParaRPr>
          </a:p>
        </p:txBody>
      </p:sp>
      <p:sp>
        <p:nvSpPr>
          <p:cNvPr id="10" name="Rettangolo con angoli arrotondati 9">
            <a:extLst>
              <a:ext uri="{FF2B5EF4-FFF2-40B4-BE49-F238E27FC236}">
                <a16:creationId xmlns:a16="http://schemas.microsoft.com/office/drawing/2014/main" id="{49F628A3-AF7D-9363-DDA6-6A69C2E384EC}"/>
              </a:ext>
            </a:extLst>
          </p:cNvPr>
          <p:cNvSpPr/>
          <p:nvPr/>
        </p:nvSpPr>
        <p:spPr>
          <a:xfrm>
            <a:off x="112322" y="3684964"/>
            <a:ext cx="3510772" cy="685800"/>
          </a:xfrm>
          <a:prstGeom prst="roundRect">
            <a:avLst/>
          </a:prstGeom>
          <a:solidFill>
            <a:schemeClr val="accent5">
              <a:lumMod val="40000"/>
              <a:lumOff val="6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it-IT" sz="1400" dirty="0">
                <a:solidFill>
                  <a:schemeClr val="tx1"/>
                </a:solidFill>
              </a:rPr>
              <a:t>Responsible for data security</a:t>
            </a:r>
          </a:p>
        </p:txBody>
      </p:sp>
      <p:sp>
        <p:nvSpPr>
          <p:cNvPr id="11" name="Rettangolo con angoli arrotondati 10">
            <a:extLst>
              <a:ext uri="{FF2B5EF4-FFF2-40B4-BE49-F238E27FC236}">
                <a16:creationId xmlns:a16="http://schemas.microsoft.com/office/drawing/2014/main" id="{200B0D25-70BF-096A-0A23-914EDB5B9681}"/>
              </a:ext>
            </a:extLst>
          </p:cNvPr>
          <p:cNvSpPr/>
          <p:nvPr/>
        </p:nvSpPr>
        <p:spPr>
          <a:xfrm>
            <a:off x="112322" y="4468300"/>
            <a:ext cx="3510772" cy="685800"/>
          </a:xfrm>
          <a:prstGeom prst="roundRect">
            <a:avLst/>
          </a:prstGeom>
          <a:solidFill>
            <a:schemeClr val="accent5">
              <a:lumMod val="40000"/>
              <a:lumOff val="6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it-IT" sz="1400" dirty="0">
                <a:solidFill>
                  <a:schemeClr val="tx1"/>
                </a:solidFill>
              </a:rPr>
              <a:t>Responsible for </a:t>
            </a:r>
            <a:r>
              <a:rPr lang="it-IT" sz="1400" dirty="0" err="1">
                <a:solidFill>
                  <a:schemeClr val="tx1"/>
                </a:solidFill>
              </a:rPr>
              <a:t>canonical</a:t>
            </a:r>
            <a:r>
              <a:rPr lang="it-IT" sz="1400" dirty="0">
                <a:solidFill>
                  <a:schemeClr val="tx1"/>
                </a:solidFill>
              </a:rPr>
              <a:t> data </a:t>
            </a:r>
            <a:r>
              <a:rPr lang="it-IT" sz="1400" dirty="0" err="1">
                <a:solidFill>
                  <a:schemeClr val="tx1"/>
                </a:solidFill>
              </a:rPr>
              <a:t>modeling</a:t>
            </a:r>
            <a:endParaRPr lang="it-IT" sz="1400" dirty="0">
              <a:solidFill>
                <a:schemeClr val="tx1"/>
              </a:solidFill>
            </a:endParaRPr>
          </a:p>
        </p:txBody>
      </p:sp>
      <p:sp>
        <p:nvSpPr>
          <p:cNvPr id="12" name="Rettangolo con angoli arrotondati 11">
            <a:extLst>
              <a:ext uri="{FF2B5EF4-FFF2-40B4-BE49-F238E27FC236}">
                <a16:creationId xmlns:a16="http://schemas.microsoft.com/office/drawing/2014/main" id="{9E82E2C6-B7D7-9A26-A953-ED360F7A9C8C}"/>
              </a:ext>
            </a:extLst>
          </p:cNvPr>
          <p:cNvSpPr/>
          <p:nvPr/>
        </p:nvSpPr>
        <p:spPr>
          <a:xfrm>
            <a:off x="112322" y="5251636"/>
            <a:ext cx="3510772" cy="685800"/>
          </a:xfrm>
          <a:prstGeom prst="roundRect">
            <a:avLst/>
          </a:prstGeom>
          <a:solidFill>
            <a:schemeClr val="accent5">
              <a:lumMod val="40000"/>
              <a:lumOff val="6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it-IT" sz="1400" dirty="0" err="1">
                <a:solidFill>
                  <a:schemeClr val="tx1"/>
                </a:solidFill>
              </a:rPr>
              <a:t>Measure</a:t>
            </a:r>
            <a:r>
              <a:rPr lang="it-IT" sz="1400" dirty="0">
                <a:solidFill>
                  <a:schemeClr val="tx1"/>
                </a:solidFill>
              </a:rPr>
              <a:t> success </a:t>
            </a:r>
            <a:r>
              <a:rPr lang="it-IT" sz="1400" dirty="0" err="1">
                <a:solidFill>
                  <a:schemeClr val="tx1"/>
                </a:solidFill>
              </a:rPr>
              <a:t>based</a:t>
            </a:r>
            <a:r>
              <a:rPr lang="it-IT" sz="1400" dirty="0">
                <a:solidFill>
                  <a:schemeClr val="tx1"/>
                </a:solidFill>
              </a:rPr>
              <a:t> on volume of data</a:t>
            </a:r>
          </a:p>
        </p:txBody>
      </p:sp>
      <p:sp>
        <p:nvSpPr>
          <p:cNvPr id="13" name="Rettangolo con angoli arrotondati 12">
            <a:extLst>
              <a:ext uri="{FF2B5EF4-FFF2-40B4-BE49-F238E27FC236}">
                <a16:creationId xmlns:a16="http://schemas.microsoft.com/office/drawing/2014/main" id="{3038B274-8A96-F8FC-64A6-B4486C74AF84}"/>
              </a:ext>
            </a:extLst>
          </p:cNvPr>
          <p:cNvSpPr/>
          <p:nvPr/>
        </p:nvSpPr>
        <p:spPr>
          <a:xfrm>
            <a:off x="5463873" y="2901628"/>
            <a:ext cx="3510772" cy="685800"/>
          </a:xfrm>
          <a:prstGeom prst="roundRect">
            <a:avLst/>
          </a:prstGeom>
          <a:solidFill>
            <a:schemeClr val="accent5">
              <a:lumMod val="40000"/>
              <a:lumOff val="6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it-IT" sz="1400" dirty="0">
                <a:solidFill>
                  <a:schemeClr val="tx1"/>
                </a:solidFill>
              </a:rPr>
              <a:t>Responsible for </a:t>
            </a:r>
            <a:r>
              <a:rPr lang="it-IT" sz="1400" dirty="0" err="1">
                <a:solidFill>
                  <a:schemeClr val="tx1"/>
                </a:solidFill>
              </a:rPr>
              <a:t>defining</a:t>
            </a:r>
            <a:r>
              <a:rPr lang="it-IT" sz="1400" dirty="0">
                <a:solidFill>
                  <a:schemeClr val="tx1"/>
                </a:solidFill>
              </a:rPr>
              <a:t> </a:t>
            </a:r>
            <a:r>
              <a:rPr lang="it-IT" sz="1400" dirty="0" err="1">
                <a:solidFill>
                  <a:schemeClr val="tx1"/>
                </a:solidFill>
              </a:rPr>
              <a:t>what</a:t>
            </a:r>
            <a:r>
              <a:rPr lang="it-IT" sz="1400" dirty="0">
                <a:solidFill>
                  <a:schemeClr val="tx1"/>
                </a:solidFill>
              </a:rPr>
              <a:t> </a:t>
            </a:r>
            <a:r>
              <a:rPr lang="it-IT" sz="1400" dirty="0" err="1">
                <a:solidFill>
                  <a:schemeClr val="tx1"/>
                </a:solidFill>
              </a:rPr>
              <a:t>constitues</a:t>
            </a:r>
            <a:r>
              <a:rPr lang="it-IT" sz="1400" dirty="0">
                <a:solidFill>
                  <a:schemeClr val="tx1"/>
                </a:solidFill>
              </a:rPr>
              <a:t> </a:t>
            </a:r>
            <a:r>
              <a:rPr lang="it-IT" sz="1400" dirty="0" err="1">
                <a:solidFill>
                  <a:schemeClr val="tx1"/>
                </a:solidFill>
              </a:rPr>
              <a:t>quality</a:t>
            </a:r>
            <a:endParaRPr lang="it-IT" sz="1400" dirty="0">
              <a:solidFill>
                <a:schemeClr val="tx1"/>
              </a:solidFill>
            </a:endParaRPr>
          </a:p>
        </p:txBody>
      </p:sp>
      <p:sp>
        <p:nvSpPr>
          <p:cNvPr id="14" name="Rettangolo con angoli arrotondati 13">
            <a:extLst>
              <a:ext uri="{FF2B5EF4-FFF2-40B4-BE49-F238E27FC236}">
                <a16:creationId xmlns:a16="http://schemas.microsoft.com/office/drawing/2014/main" id="{81B92B40-11D6-962A-D3E4-5223A0A16F68}"/>
              </a:ext>
            </a:extLst>
          </p:cNvPr>
          <p:cNvSpPr/>
          <p:nvPr/>
        </p:nvSpPr>
        <p:spPr>
          <a:xfrm>
            <a:off x="5463873" y="3681440"/>
            <a:ext cx="3510772" cy="685800"/>
          </a:xfrm>
          <a:prstGeom prst="roundRect">
            <a:avLst/>
          </a:prstGeom>
          <a:solidFill>
            <a:schemeClr val="accent5">
              <a:lumMod val="40000"/>
              <a:lumOff val="6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it-IT" sz="1400" dirty="0">
                <a:solidFill>
                  <a:schemeClr val="tx1"/>
                </a:solidFill>
              </a:rPr>
              <a:t>Responsible to </a:t>
            </a:r>
            <a:r>
              <a:rPr lang="it-IT" sz="1400" dirty="0" err="1">
                <a:solidFill>
                  <a:schemeClr val="tx1"/>
                </a:solidFill>
              </a:rPr>
              <a:t>define</a:t>
            </a:r>
            <a:r>
              <a:rPr lang="it-IT" sz="1400" dirty="0">
                <a:solidFill>
                  <a:schemeClr val="tx1"/>
                </a:solidFill>
              </a:rPr>
              <a:t> </a:t>
            </a:r>
            <a:r>
              <a:rPr lang="it-IT" sz="1400" dirty="0" err="1">
                <a:solidFill>
                  <a:schemeClr val="tx1"/>
                </a:solidFill>
              </a:rPr>
              <a:t>aspects</a:t>
            </a:r>
            <a:r>
              <a:rPr lang="it-IT" sz="1400" dirty="0">
                <a:solidFill>
                  <a:schemeClr val="tx1"/>
                </a:solidFill>
              </a:rPr>
              <a:t> of security</a:t>
            </a:r>
          </a:p>
        </p:txBody>
      </p:sp>
      <p:sp>
        <p:nvSpPr>
          <p:cNvPr id="15" name="Rettangolo con angoli arrotondati 14">
            <a:extLst>
              <a:ext uri="{FF2B5EF4-FFF2-40B4-BE49-F238E27FC236}">
                <a16:creationId xmlns:a16="http://schemas.microsoft.com/office/drawing/2014/main" id="{2D743437-3751-2FBA-A39B-DAE33F137892}"/>
              </a:ext>
            </a:extLst>
          </p:cNvPr>
          <p:cNvSpPr/>
          <p:nvPr/>
        </p:nvSpPr>
        <p:spPr>
          <a:xfrm>
            <a:off x="5463873" y="4468300"/>
            <a:ext cx="3510772" cy="685800"/>
          </a:xfrm>
          <a:prstGeom prst="roundRect">
            <a:avLst/>
          </a:prstGeom>
          <a:solidFill>
            <a:schemeClr val="accent5">
              <a:lumMod val="40000"/>
              <a:lumOff val="6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it-IT" sz="1400" dirty="0">
                <a:solidFill>
                  <a:schemeClr val="tx1"/>
                </a:solidFill>
              </a:rPr>
              <a:t>Responsible for </a:t>
            </a:r>
            <a:r>
              <a:rPr lang="it-IT" sz="1400" dirty="0" err="1">
                <a:solidFill>
                  <a:schemeClr val="tx1"/>
                </a:solidFill>
              </a:rPr>
              <a:t>modeling</a:t>
            </a:r>
            <a:r>
              <a:rPr lang="it-IT" sz="1400" dirty="0">
                <a:solidFill>
                  <a:schemeClr val="tx1"/>
                </a:solidFill>
              </a:rPr>
              <a:t> </a:t>
            </a:r>
            <a:r>
              <a:rPr lang="it-IT" sz="1400" dirty="0" err="1">
                <a:solidFill>
                  <a:schemeClr val="tx1"/>
                </a:solidFill>
              </a:rPr>
              <a:t>polysemes</a:t>
            </a:r>
            <a:endParaRPr lang="it-IT" sz="1400" dirty="0">
              <a:solidFill>
                <a:schemeClr val="tx1"/>
              </a:solidFill>
            </a:endParaRPr>
          </a:p>
        </p:txBody>
      </p:sp>
      <p:sp>
        <p:nvSpPr>
          <p:cNvPr id="16" name="Rettangolo con angoli arrotondati 15">
            <a:extLst>
              <a:ext uri="{FF2B5EF4-FFF2-40B4-BE49-F238E27FC236}">
                <a16:creationId xmlns:a16="http://schemas.microsoft.com/office/drawing/2014/main" id="{7A201904-B464-03A8-26C1-19050220C9DA}"/>
              </a:ext>
            </a:extLst>
          </p:cNvPr>
          <p:cNvSpPr/>
          <p:nvPr/>
        </p:nvSpPr>
        <p:spPr>
          <a:xfrm>
            <a:off x="5463873" y="5251636"/>
            <a:ext cx="3510772" cy="685800"/>
          </a:xfrm>
          <a:prstGeom prst="roundRect">
            <a:avLst/>
          </a:prstGeom>
          <a:solidFill>
            <a:schemeClr val="accent5">
              <a:lumMod val="40000"/>
              <a:lumOff val="6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it-IT" sz="1400" dirty="0" err="1">
                <a:solidFill>
                  <a:schemeClr val="tx1"/>
                </a:solidFill>
              </a:rPr>
              <a:t>Measure</a:t>
            </a:r>
            <a:r>
              <a:rPr lang="it-IT" sz="1400" dirty="0">
                <a:solidFill>
                  <a:schemeClr val="tx1"/>
                </a:solidFill>
              </a:rPr>
              <a:t> success </a:t>
            </a:r>
            <a:r>
              <a:rPr lang="it-IT" sz="1400" dirty="0" err="1">
                <a:solidFill>
                  <a:schemeClr val="tx1"/>
                </a:solidFill>
              </a:rPr>
              <a:t>based</a:t>
            </a:r>
            <a:r>
              <a:rPr lang="it-IT" sz="1400" dirty="0">
                <a:solidFill>
                  <a:schemeClr val="tx1"/>
                </a:solidFill>
              </a:rPr>
              <a:t> on </a:t>
            </a:r>
            <a:r>
              <a:rPr lang="it-IT" sz="1400" dirty="0" err="1">
                <a:solidFill>
                  <a:schemeClr val="tx1"/>
                </a:solidFill>
              </a:rPr>
              <a:t>value</a:t>
            </a:r>
            <a:r>
              <a:rPr lang="it-IT" sz="1400" dirty="0">
                <a:solidFill>
                  <a:schemeClr val="tx1"/>
                </a:solidFill>
              </a:rPr>
              <a:t> </a:t>
            </a:r>
            <a:r>
              <a:rPr lang="it-IT" sz="1400" dirty="0" err="1">
                <a:solidFill>
                  <a:schemeClr val="tx1"/>
                </a:solidFill>
              </a:rPr>
              <a:t>generated</a:t>
            </a:r>
            <a:r>
              <a:rPr lang="it-IT" sz="1400" dirty="0">
                <a:solidFill>
                  <a:schemeClr val="tx1"/>
                </a:solidFill>
              </a:rPr>
              <a:t> </a:t>
            </a:r>
            <a:r>
              <a:rPr lang="it-IT" sz="1400" dirty="0" err="1">
                <a:solidFill>
                  <a:schemeClr val="tx1"/>
                </a:solidFill>
              </a:rPr>
              <a:t>through</a:t>
            </a:r>
            <a:r>
              <a:rPr lang="it-IT" sz="1400" dirty="0">
                <a:solidFill>
                  <a:schemeClr val="tx1"/>
                </a:solidFill>
              </a:rPr>
              <a:t> network </a:t>
            </a:r>
            <a:r>
              <a:rPr lang="it-IT" sz="1400" dirty="0" err="1">
                <a:solidFill>
                  <a:schemeClr val="tx1"/>
                </a:solidFill>
              </a:rPr>
              <a:t>effect</a:t>
            </a:r>
            <a:r>
              <a:rPr lang="it-IT" sz="1400" dirty="0">
                <a:solidFill>
                  <a:schemeClr val="tx1"/>
                </a:solidFill>
              </a:rPr>
              <a:t> of the mesh-</a:t>
            </a:r>
            <a:r>
              <a:rPr lang="it-IT" sz="1400" dirty="0" err="1">
                <a:solidFill>
                  <a:schemeClr val="tx1"/>
                </a:solidFill>
              </a:rPr>
              <a:t>consumption</a:t>
            </a:r>
            <a:r>
              <a:rPr lang="it-IT" sz="1400" dirty="0">
                <a:solidFill>
                  <a:schemeClr val="tx1"/>
                </a:solidFill>
              </a:rPr>
              <a:t> of data</a:t>
            </a:r>
          </a:p>
        </p:txBody>
      </p:sp>
      <p:sp>
        <p:nvSpPr>
          <p:cNvPr id="17" name="Freccia a destra 16">
            <a:extLst>
              <a:ext uri="{FF2B5EF4-FFF2-40B4-BE49-F238E27FC236}">
                <a16:creationId xmlns:a16="http://schemas.microsoft.com/office/drawing/2014/main" id="{862E0F52-23CB-14CF-12C1-C113148548D9}"/>
              </a:ext>
            </a:extLst>
          </p:cNvPr>
          <p:cNvSpPr/>
          <p:nvPr/>
        </p:nvSpPr>
        <p:spPr>
          <a:xfrm>
            <a:off x="3898693" y="2328604"/>
            <a:ext cx="1311667" cy="256032"/>
          </a:xfrm>
          <a:prstGeom prst="rightArrow">
            <a:avLst/>
          </a:prstGeom>
          <a:solidFill>
            <a:schemeClr val="bg1">
              <a:lumMod val="95000"/>
            </a:schemeClr>
          </a:solidFill>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it-IT"/>
          </a:p>
        </p:txBody>
      </p:sp>
      <p:sp>
        <p:nvSpPr>
          <p:cNvPr id="18" name="Freccia a destra 17">
            <a:extLst>
              <a:ext uri="{FF2B5EF4-FFF2-40B4-BE49-F238E27FC236}">
                <a16:creationId xmlns:a16="http://schemas.microsoft.com/office/drawing/2014/main" id="{947A95FE-7072-ABB6-8779-4E1ED54CE11E}"/>
              </a:ext>
            </a:extLst>
          </p:cNvPr>
          <p:cNvSpPr/>
          <p:nvPr/>
        </p:nvSpPr>
        <p:spPr>
          <a:xfrm>
            <a:off x="3898693" y="3142658"/>
            <a:ext cx="1311667" cy="256032"/>
          </a:xfrm>
          <a:prstGeom prst="rightArrow">
            <a:avLst/>
          </a:prstGeom>
          <a:solidFill>
            <a:schemeClr val="bg1">
              <a:lumMod val="95000"/>
            </a:schemeClr>
          </a:solidFill>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it-IT"/>
          </a:p>
        </p:txBody>
      </p:sp>
      <p:sp>
        <p:nvSpPr>
          <p:cNvPr id="19" name="Freccia a destra 18">
            <a:extLst>
              <a:ext uri="{FF2B5EF4-FFF2-40B4-BE49-F238E27FC236}">
                <a16:creationId xmlns:a16="http://schemas.microsoft.com/office/drawing/2014/main" id="{872DBFAB-C0E1-A82D-4D9F-E90BE9610A8E}"/>
              </a:ext>
            </a:extLst>
          </p:cNvPr>
          <p:cNvSpPr/>
          <p:nvPr/>
        </p:nvSpPr>
        <p:spPr>
          <a:xfrm>
            <a:off x="3959650" y="3928566"/>
            <a:ext cx="1311667" cy="256032"/>
          </a:xfrm>
          <a:prstGeom prst="rightArrow">
            <a:avLst/>
          </a:prstGeom>
          <a:solidFill>
            <a:schemeClr val="bg1">
              <a:lumMod val="95000"/>
            </a:schemeClr>
          </a:solidFill>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it-IT"/>
          </a:p>
        </p:txBody>
      </p:sp>
      <p:sp>
        <p:nvSpPr>
          <p:cNvPr id="20" name="Freccia a destra 19">
            <a:extLst>
              <a:ext uri="{FF2B5EF4-FFF2-40B4-BE49-F238E27FC236}">
                <a16:creationId xmlns:a16="http://schemas.microsoft.com/office/drawing/2014/main" id="{7753872D-2AEE-E50F-7091-822377604B27}"/>
              </a:ext>
            </a:extLst>
          </p:cNvPr>
          <p:cNvSpPr/>
          <p:nvPr/>
        </p:nvSpPr>
        <p:spPr>
          <a:xfrm>
            <a:off x="3941367" y="4714474"/>
            <a:ext cx="1311667" cy="256032"/>
          </a:xfrm>
          <a:prstGeom prst="rightArrow">
            <a:avLst/>
          </a:prstGeom>
          <a:solidFill>
            <a:schemeClr val="bg1">
              <a:lumMod val="95000"/>
            </a:schemeClr>
          </a:solidFill>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it-IT"/>
          </a:p>
        </p:txBody>
      </p:sp>
      <p:sp>
        <p:nvSpPr>
          <p:cNvPr id="21" name="Freccia a destra 20">
            <a:extLst>
              <a:ext uri="{FF2B5EF4-FFF2-40B4-BE49-F238E27FC236}">
                <a16:creationId xmlns:a16="http://schemas.microsoft.com/office/drawing/2014/main" id="{4F446C40-1DD6-2AD0-38F7-E88ACDE8A9F6}"/>
              </a:ext>
            </a:extLst>
          </p:cNvPr>
          <p:cNvSpPr/>
          <p:nvPr/>
        </p:nvSpPr>
        <p:spPr>
          <a:xfrm>
            <a:off x="3953558" y="5500382"/>
            <a:ext cx="1311667" cy="256032"/>
          </a:xfrm>
          <a:prstGeom prst="rightArrow">
            <a:avLst/>
          </a:prstGeom>
          <a:solidFill>
            <a:schemeClr val="bg1">
              <a:lumMod val="95000"/>
            </a:schemeClr>
          </a:solidFill>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3138189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1"/>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p:cNvSpPr>
            <a:spLocks noGrp="1"/>
          </p:cNvSpPr>
          <p:nvPr>
            <p:ph type="ctrTitle" idx="4294967295"/>
          </p:nvPr>
        </p:nvSpPr>
        <p:spPr>
          <a:xfrm>
            <a:off x="0" y="1966913"/>
            <a:ext cx="1971675" cy="2547937"/>
          </a:xfrm>
          <a:prstGeom prst="rect">
            <a:avLst/>
          </a:prstGeom>
          <a:noFill/>
        </p:spPr>
        <p:txBody>
          <a:bodyPr vert="horz" lIns="91440" tIns="45720" rIns="91440" bIns="45720" rtlCol="0" anchor="ctr">
            <a:normAutofit/>
          </a:bodyPr>
          <a:lstStyle/>
          <a:p>
            <a:pPr algn="ctr">
              <a:lnSpc>
                <a:spcPct val="90000"/>
              </a:lnSpc>
            </a:pPr>
            <a:r>
              <a:rPr lang="en-US" sz="3100" kern="1200">
                <a:solidFill>
                  <a:srgbClr val="FFFFFF"/>
                </a:solidFill>
                <a:latin typeface="+mj-lt"/>
                <a:ea typeface="+mj-ea"/>
                <a:cs typeface="+mj-cs"/>
              </a:rPr>
              <a:t>Failure Symptoms</a:t>
            </a:r>
          </a:p>
        </p:txBody>
      </p:sp>
      <p:sp>
        <p:nvSpPr>
          <p:cNvPr id="7" name="Ritardo 6">
            <a:extLst>
              <a:ext uri="{FF2B5EF4-FFF2-40B4-BE49-F238E27FC236}">
                <a16:creationId xmlns:a16="http://schemas.microsoft.com/office/drawing/2014/main" id="{1A8B21AC-BC1F-56ED-E0B8-8DD8E711E5CE}"/>
              </a:ext>
            </a:extLst>
          </p:cNvPr>
          <p:cNvSpPr/>
          <p:nvPr/>
        </p:nvSpPr>
        <p:spPr>
          <a:xfrm>
            <a:off x="-1345" y="0"/>
            <a:ext cx="2997800" cy="6857999"/>
          </a:xfrm>
          <a:prstGeom prst="flowChartDelay">
            <a:avLst/>
          </a:prstGeom>
          <a:gradFill flip="none" rotWithShape="1">
            <a:gsLst>
              <a:gs pos="0">
                <a:schemeClr val="accent5">
                  <a:shade val="30000"/>
                  <a:satMod val="115000"/>
                </a:schemeClr>
              </a:gs>
              <a:gs pos="50000">
                <a:schemeClr val="accent5">
                  <a:shade val="67500"/>
                  <a:satMod val="115000"/>
                </a:schemeClr>
              </a:gs>
              <a:gs pos="100000">
                <a:schemeClr val="accent5">
                  <a:shade val="100000"/>
                  <a:satMod val="115000"/>
                </a:schemeClr>
              </a:gs>
            </a:gsLst>
            <a:lin ang="8100000" scaled="1"/>
            <a:tileRect/>
          </a:gradFill>
          <a:effectLst>
            <a:innerShdw blurRad="63500" dist="50800" dir="13500000">
              <a:prstClr val="black">
                <a:alpha val="50000"/>
              </a:prstClr>
            </a:innerShdw>
          </a:effectLst>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it-IT" sz="3200" dirty="0" err="1"/>
              <a:t>Why</a:t>
            </a:r>
            <a:r>
              <a:rPr lang="it-IT" sz="3200" dirty="0"/>
              <a:t> </a:t>
            </a:r>
          </a:p>
          <a:p>
            <a:pPr algn="ctr"/>
            <a:r>
              <a:rPr lang="it-IT" sz="3200" dirty="0"/>
              <a:t>Data Mesh?</a:t>
            </a:r>
          </a:p>
        </p:txBody>
      </p:sp>
      <p:pic>
        <p:nvPicPr>
          <p:cNvPr id="2" name="Immagine 1">
            <a:extLst>
              <a:ext uri="{FF2B5EF4-FFF2-40B4-BE49-F238E27FC236}">
                <a16:creationId xmlns:a16="http://schemas.microsoft.com/office/drawing/2014/main" id="{15C0CC05-6E8D-A394-0FAD-5B30091F70BF}"/>
              </a:ext>
            </a:extLst>
          </p:cNvPr>
          <p:cNvPicPr>
            <a:picLocks noChangeAspect="1"/>
          </p:cNvPicPr>
          <p:nvPr/>
        </p:nvPicPr>
        <p:blipFill>
          <a:blip r:embed="rId2"/>
          <a:stretch>
            <a:fillRect/>
          </a:stretch>
        </p:blipFill>
        <p:spPr>
          <a:xfrm>
            <a:off x="3108599" y="1275588"/>
            <a:ext cx="5802292" cy="3930585"/>
          </a:xfrm>
          <a:prstGeom prst="rect">
            <a:avLst/>
          </a:prstGeom>
        </p:spPr>
      </p:pic>
    </p:spTree>
    <p:extLst>
      <p:ext uri="{BB962C8B-B14F-4D97-AF65-F5344CB8AC3E}">
        <p14:creationId xmlns:p14="http://schemas.microsoft.com/office/powerpoint/2010/main" val="35794015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p:cNvSpPr>
            <a:spLocks noGrp="1"/>
          </p:cNvSpPr>
          <p:nvPr>
            <p:ph type="ctrTitle" idx="4294967295"/>
          </p:nvPr>
        </p:nvSpPr>
        <p:spPr>
          <a:xfrm>
            <a:off x="0" y="1966913"/>
            <a:ext cx="1971675" cy="2547937"/>
          </a:xfrm>
          <a:prstGeom prst="rect">
            <a:avLst/>
          </a:prstGeom>
          <a:noFill/>
        </p:spPr>
        <p:txBody>
          <a:bodyPr vert="horz" lIns="91440" tIns="45720" rIns="91440" bIns="45720" rtlCol="0" anchor="ctr">
            <a:normAutofit/>
          </a:bodyPr>
          <a:lstStyle/>
          <a:p>
            <a:pPr algn="ctr">
              <a:lnSpc>
                <a:spcPct val="90000"/>
              </a:lnSpc>
            </a:pPr>
            <a:r>
              <a:rPr lang="en-US" sz="2400" kern="1200">
                <a:solidFill>
                  <a:srgbClr val="FFFFFF"/>
                </a:solidFill>
                <a:latin typeface="+mj-lt"/>
                <a:ea typeface="+mj-ea"/>
                <a:cs typeface="+mj-cs"/>
              </a:rPr>
              <a:t>Misintegration</a:t>
            </a:r>
          </a:p>
        </p:txBody>
      </p:sp>
      <p:sp>
        <p:nvSpPr>
          <p:cNvPr id="6" name="Ritardo 5">
            <a:extLst>
              <a:ext uri="{FF2B5EF4-FFF2-40B4-BE49-F238E27FC236}">
                <a16:creationId xmlns:a16="http://schemas.microsoft.com/office/drawing/2014/main" id="{22899667-E004-128A-EC9A-5A9DE17B009F}"/>
              </a:ext>
            </a:extLst>
          </p:cNvPr>
          <p:cNvSpPr/>
          <p:nvPr/>
        </p:nvSpPr>
        <p:spPr>
          <a:xfrm rot="5400000">
            <a:off x="3348954" y="-3348955"/>
            <a:ext cx="2446089" cy="9143999"/>
          </a:xfrm>
          <a:prstGeom prst="flowChartDelay">
            <a:avLst/>
          </a:prstGeom>
          <a:gradFill flip="none" rotWithShape="1">
            <a:gsLst>
              <a:gs pos="0">
                <a:schemeClr val="accent5">
                  <a:shade val="30000"/>
                  <a:satMod val="115000"/>
                </a:schemeClr>
              </a:gs>
              <a:gs pos="50000">
                <a:schemeClr val="accent5">
                  <a:shade val="67500"/>
                  <a:satMod val="115000"/>
                </a:schemeClr>
              </a:gs>
              <a:gs pos="100000">
                <a:schemeClr val="accent5">
                  <a:shade val="100000"/>
                  <a:satMod val="115000"/>
                </a:schemeClr>
              </a:gs>
            </a:gsLst>
            <a:lin ang="8100000" scaled="1"/>
            <a:tileRect/>
          </a:gradFill>
          <a:effectLst>
            <a:innerShdw blurRad="63500" dist="50800" dir="13500000">
              <a:prstClr val="black">
                <a:alpha val="50000"/>
              </a:prstClr>
            </a:innerShdw>
          </a:effectLst>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it-IT" sz="2800" dirty="0"/>
          </a:p>
        </p:txBody>
      </p:sp>
      <p:sp>
        <p:nvSpPr>
          <p:cNvPr id="7" name="CasellaDiTesto 6">
            <a:extLst>
              <a:ext uri="{FF2B5EF4-FFF2-40B4-BE49-F238E27FC236}">
                <a16:creationId xmlns:a16="http://schemas.microsoft.com/office/drawing/2014/main" id="{B1801A9A-DCE1-052F-1499-5376AD8420B8}"/>
              </a:ext>
            </a:extLst>
          </p:cNvPr>
          <p:cNvSpPr txBox="1"/>
          <p:nvPr/>
        </p:nvSpPr>
        <p:spPr>
          <a:xfrm>
            <a:off x="0" y="638355"/>
            <a:ext cx="9143998" cy="769441"/>
          </a:xfrm>
          <a:prstGeom prst="rect">
            <a:avLst/>
          </a:prstGeom>
          <a:noFill/>
        </p:spPr>
        <p:txBody>
          <a:bodyPr wrap="square" rtlCol="0">
            <a:spAutoFit/>
          </a:bodyPr>
          <a:lstStyle/>
          <a:p>
            <a:pPr algn="ctr"/>
            <a:r>
              <a:rPr lang="it-IT" sz="4400" dirty="0">
                <a:solidFill>
                  <a:schemeClr val="bg1"/>
                </a:solidFill>
                <a:latin typeface="Open Sans" panose="020B0606030504020204" pitchFamily="34" charset="0"/>
                <a:ea typeface="Open Sans" panose="020B0606030504020204" pitchFamily="34" charset="0"/>
                <a:cs typeface="Open Sans" panose="020B0606030504020204" pitchFamily="34" charset="0"/>
              </a:rPr>
              <a:t>A New Order</a:t>
            </a:r>
          </a:p>
        </p:txBody>
      </p:sp>
      <p:pic>
        <p:nvPicPr>
          <p:cNvPr id="4" name="Immagine 3" descr="Immagine che contiene persona, uomo, interni&#10;&#10;Descrizione generata automaticamente">
            <a:extLst>
              <a:ext uri="{FF2B5EF4-FFF2-40B4-BE49-F238E27FC236}">
                <a16:creationId xmlns:a16="http://schemas.microsoft.com/office/drawing/2014/main" id="{77F2FD8E-7EC7-EF13-9448-DE6E953246A8}"/>
              </a:ext>
            </a:extLst>
          </p:cNvPr>
          <p:cNvPicPr>
            <a:picLocks noChangeAspect="1"/>
          </p:cNvPicPr>
          <p:nvPr/>
        </p:nvPicPr>
        <p:blipFill rotWithShape="1">
          <a:blip r:embed="rId2"/>
          <a:srcRect r="39712"/>
          <a:stretch/>
        </p:blipFill>
        <p:spPr>
          <a:xfrm>
            <a:off x="374748" y="2909968"/>
            <a:ext cx="4363777" cy="3003887"/>
          </a:xfrm>
          <a:custGeom>
            <a:avLst/>
            <a:gdLst/>
            <a:ahLst/>
            <a:cxnLst/>
            <a:rect l="l" t="t" r="r" b="b"/>
            <a:pathLst>
              <a:path w="7761924" h="5343065">
                <a:moveTo>
                  <a:pt x="3025687" y="76"/>
                </a:moveTo>
                <a:cubicBezTo>
                  <a:pt x="3140786" y="756"/>
                  <a:pt x="3256631" y="6055"/>
                  <a:pt x="3372722" y="16088"/>
                </a:cubicBezTo>
                <a:cubicBezTo>
                  <a:pt x="5230178" y="176616"/>
                  <a:pt x="7761924" y="1424594"/>
                  <a:pt x="7761924" y="3316816"/>
                </a:cubicBezTo>
                <a:cubicBezTo>
                  <a:pt x="7646022" y="5237647"/>
                  <a:pt x="4988715" y="5423921"/>
                  <a:pt x="3701109" y="5320611"/>
                </a:cubicBezTo>
                <a:cubicBezTo>
                  <a:pt x="2413504" y="5217301"/>
                  <a:pt x="351800" y="4486992"/>
                  <a:pt x="36290" y="2696959"/>
                </a:cubicBezTo>
                <a:cubicBezTo>
                  <a:pt x="-259500" y="1018804"/>
                  <a:pt x="1299198" y="-10133"/>
                  <a:pt x="3025687" y="76"/>
                </a:cubicBezTo>
                <a:close/>
              </a:path>
            </a:pathLst>
          </a:custGeom>
        </p:spPr>
      </p:pic>
      <p:sp>
        <p:nvSpPr>
          <p:cNvPr id="8" name="Fumetto: ovale 7">
            <a:extLst>
              <a:ext uri="{FF2B5EF4-FFF2-40B4-BE49-F238E27FC236}">
                <a16:creationId xmlns:a16="http://schemas.microsoft.com/office/drawing/2014/main" id="{D043F49A-60D5-1F86-D5CB-081A0F746292}"/>
              </a:ext>
            </a:extLst>
          </p:cNvPr>
          <p:cNvSpPr/>
          <p:nvPr/>
        </p:nvSpPr>
        <p:spPr>
          <a:xfrm>
            <a:off x="5409301" y="2639683"/>
            <a:ext cx="3484534" cy="2035834"/>
          </a:xfrm>
          <a:prstGeom prst="wedgeEllipse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tx1"/>
                </a:solidFill>
              </a:rPr>
              <a:t>You hear that Mr. Anderson?</a:t>
            </a:r>
            <a:br>
              <a:rPr lang="en-US" sz="1600" dirty="0">
                <a:solidFill>
                  <a:schemeClr val="tx1"/>
                </a:solidFill>
              </a:rPr>
            </a:br>
            <a:r>
              <a:rPr lang="en-US" sz="1600" dirty="0">
                <a:solidFill>
                  <a:schemeClr val="tx1"/>
                </a:solidFill>
              </a:rPr>
              <a:t>That is the sound of inevitability …</a:t>
            </a:r>
          </a:p>
        </p:txBody>
      </p:sp>
    </p:spTree>
    <p:extLst>
      <p:ext uri="{BB962C8B-B14F-4D97-AF65-F5344CB8AC3E}">
        <p14:creationId xmlns:p14="http://schemas.microsoft.com/office/powerpoint/2010/main" val="284138812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p:cNvSpPr>
            <a:spLocks noGrp="1"/>
          </p:cNvSpPr>
          <p:nvPr>
            <p:ph type="ctrTitle" idx="4294967295"/>
          </p:nvPr>
        </p:nvSpPr>
        <p:spPr>
          <a:xfrm>
            <a:off x="0" y="1966913"/>
            <a:ext cx="1971675" cy="2547937"/>
          </a:xfrm>
          <a:prstGeom prst="rect">
            <a:avLst/>
          </a:prstGeom>
          <a:noFill/>
        </p:spPr>
        <p:txBody>
          <a:bodyPr vert="horz" lIns="91440" tIns="45720" rIns="91440" bIns="45720" rtlCol="0" anchor="ctr">
            <a:normAutofit/>
          </a:bodyPr>
          <a:lstStyle/>
          <a:p>
            <a:pPr algn="ctr">
              <a:lnSpc>
                <a:spcPct val="90000"/>
              </a:lnSpc>
            </a:pPr>
            <a:r>
              <a:rPr lang="en-US" sz="3100" kern="1200">
                <a:solidFill>
                  <a:srgbClr val="FFFFFF"/>
                </a:solidFill>
                <a:latin typeface="+mj-lt"/>
                <a:ea typeface="+mj-ea"/>
                <a:cs typeface="+mj-cs"/>
              </a:rPr>
              <a:t>Failure Symptoms</a:t>
            </a:r>
          </a:p>
        </p:txBody>
      </p:sp>
      <p:sp>
        <p:nvSpPr>
          <p:cNvPr id="7" name="Ritardo 6">
            <a:extLst>
              <a:ext uri="{FF2B5EF4-FFF2-40B4-BE49-F238E27FC236}">
                <a16:creationId xmlns:a16="http://schemas.microsoft.com/office/drawing/2014/main" id="{1A8B21AC-BC1F-56ED-E0B8-8DD8E711E5CE}"/>
              </a:ext>
            </a:extLst>
          </p:cNvPr>
          <p:cNvSpPr/>
          <p:nvPr/>
        </p:nvSpPr>
        <p:spPr>
          <a:xfrm>
            <a:off x="-1345" y="0"/>
            <a:ext cx="2813556" cy="6857999"/>
          </a:xfrm>
          <a:prstGeom prst="flowChartDelay">
            <a:avLst/>
          </a:prstGeom>
          <a:gradFill flip="none" rotWithShape="1">
            <a:gsLst>
              <a:gs pos="0">
                <a:schemeClr val="accent5">
                  <a:shade val="30000"/>
                  <a:satMod val="115000"/>
                </a:schemeClr>
              </a:gs>
              <a:gs pos="50000">
                <a:schemeClr val="accent5">
                  <a:shade val="67500"/>
                  <a:satMod val="115000"/>
                </a:schemeClr>
              </a:gs>
              <a:gs pos="100000">
                <a:schemeClr val="accent5">
                  <a:shade val="100000"/>
                  <a:satMod val="115000"/>
                </a:schemeClr>
              </a:gs>
            </a:gsLst>
            <a:lin ang="8100000" scaled="1"/>
            <a:tileRect/>
          </a:gradFill>
          <a:effectLst>
            <a:innerShdw blurRad="63500" dist="50800" dir="13500000">
              <a:prstClr val="black">
                <a:alpha val="50000"/>
              </a:prstClr>
            </a:innerShdw>
          </a:effectLst>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it-IT" sz="3200" dirty="0"/>
              <a:t>Data Mesh</a:t>
            </a:r>
          </a:p>
          <a:p>
            <a:pPr algn="ctr"/>
            <a:r>
              <a:rPr lang="it-IT" sz="3200" dirty="0" err="1"/>
              <a:t>Inflection</a:t>
            </a:r>
            <a:r>
              <a:rPr lang="it-IT" sz="3200" dirty="0"/>
              <a:t> Point</a:t>
            </a:r>
          </a:p>
        </p:txBody>
      </p:sp>
      <p:pic>
        <p:nvPicPr>
          <p:cNvPr id="2" name="Immagine 1">
            <a:extLst>
              <a:ext uri="{FF2B5EF4-FFF2-40B4-BE49-F238E27FC236}">
                <a16:creationId xmlns:a16="http://schemas.microsoft.com/office/drawing/2014/main" id="{422258AA-F2A7-07E0-0AA4-AEB132A439EC}"/>
              </a:ext>
            </a:extLst>
          </p:cNvPr>
          <p:cNvPicPr>
            <a:picLocks noChangeAspect="1"/>
          </p:cNvPicPr>
          <p:nvPr/>
        </p:nvPicPr>
        <p:blipFill>
          <a:blip r:embed="rId2"/>
          <a:stretch>
            <a:fillRect/>
          </a:stretch>
        </p:blipFill>
        <p:spPr>
          <a:xfrm>
            <a:off x="3151065" y="1166862"/>
            <a:ext cx="5253652" cy="4058446"/>
          </a:xfrm>
          <a:prstGeom prst="rect">
            <a:avLst/>
          </a:prstGeom>
        </p:spPr>
      </p:pic>
    </p:spTree>
    <p:extLst>
      <p:ext uri="{BB962C8B-B14F-4D97-AF65-F5344CB8AC3E}">
        <p14:creationId xmlns:p14="http://schemas.microsoft.com/office/powerpoint/2010/main" val="26731330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p:cNvSpPr>
            <a:spLocks noGrp="1"/>
          </p:cNvSpPr>
          <p:nvPr>
            <p:ph type="ctrTitle" idx="4294967295"/>
          </p:nvPr>
        </p:nvSpPr>
        <p:spPr>
          <a:xfrm>
            <a:off x="0" y="1966913"/>
            <a:ext cx="1971675" cy="2547937"/>
          </a:xfrm>
          <a:prstGeom prst="rect">
            <a:avLst/>
          </a:prstGeom>
          <a:noFill/>
        </p:spPr>
        <p:txBody>
          <a:bodyPr vert="horz" lIns="91440" tIns="45720" rIns="91440" bIns="45720" rtlCol="0" anchor="ctr">
            <a:normAutofit/>
          </a:bodyPr>
          <a:lstStyle/>
          <a:p>
            <a:pPr algn="ctr">
              <a:lnSpc>
                <a:spcPct val="90000"/>
              </a:lnSpc>
            </a:pPr>
            <a:r>
              <a:rPr lang="en-US" sz="2400" kern="1200">
                <a:solidFill>
                  <a:srgbClr val="FFFFFF"/>
                </a:solidFill>
                <a:latin typeface="+mj-lt"/>
                <a:ea typeface="+mj-ea"/>
                <a:cs typeface="+mj-cs"/>
              </a:rPr>
              <a:t>Misintegration</a:t>
            </a:r>
          </a:p>
        </p:txBody>
      </p:sp>
      <p:sp>
        <p:nvSpPr>
          <p:cNvPr id="6" name="Ritardo 5">
            <a:extLst>
              <a:ext uri="{FF2B5EF4-FFF2-40B4-BE49-F238E27FC236}">
                <a16:creationId xmlns:a16="http://schemas.microsoft.com/office/drawing/2014/main" id="{22899667-E004-128A-EC9A-5A9DE17B009F}"/>
              </a:ext>
            </a:extLst>
          </p:cNvPr>
          <p:cNvSpPr/>
          <p:nvPr/>
        </p:nvSpPr>
        <p:spPr>
          <a:xfrm rot="5400000">
            <a:off x="3348954" y="-3348955"/>
            <a:ext cx="2446089" cy="9143999"/>
          </a:xfrm>
          <a:prstGeom prst="flowChartDelay">
            <a:avLst/>
          </a:prstGeom>
          <a:gradFill flip="none" rotWithShape="1">
            <a:gsLst>
              <a:gs pos="0">
                <a:schemeClr val="accent5">
                  <a:shade val="30000"/>
                  <a:satMod val="115000"/>
                </a:schemeClr>
              </a:gs>
              <a:gs pos="50000">
                <a:schemeClr val="accent5">
                  <a:shade val="67500"/>
                  <a:satMod val="115000"/>
                </a:schemeClr>
              </a:gs>
              <a:gs pos="100000">
                <a:schemeClr val="accent5">
                  <a:shade val="100000"/>
                  <a:satMod val="115000"/>
                </a:schemeClr>
              </a:gs>
            </a:gsLst>
            <a:lin ang="8100000" scaled="1"/>
            <a:tileRect/>
          </a:gradFill>
          <a:effectLst>
            <a:innerShdw blurRad="63500" dist="50800" dir="13500000">
              <a:prstClr val="black">
                <a:alpha val="50000"/>
              </a:prstClr>
            </a:innerShdw>
          </a:effectLst>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it-IT" sz="2800" dirty="0"/>
          </a:p>
        </p:txBody>
      </p:sp>
      <p:sp>
        <p:nvSpPr>
          <p:cNvPr id="7" name="CasellaDiTesto 6">
            <a:extLst>
              <a:ext uri="{FF2B5EF4-FFF2-40B4-BE49-F238E27FC236}">
                <a16:creationId xmlns:a16="http://schemas.microsoft.com/office/drawing/2014/main" id="{B1801A9A-DCE1-052F-1499-5376AD8420B8}"/>
              </a:ext>
            </a:extLst>
          </p:cNvPr>
          <p:cNvSpPr txBox="1"/>
          <p:nvPr/>
        </p:nvSpPr>
        <p:spPr>
          <a:xfrm>
            <a:off x="0" y="638355"/>
            <a:ext cx="9143998" cy="769441"/>
          </a:xfrm>
          <a:prstGeom prst="rect">
            <a:avLst/>
          </a:prstGeom>
          <a:noFill/>
        </p:spPr>
        <p:txBody>
          <a:bodyPr wrap="square" rtlCol="0">
            <a:spAutoFit/>
          </a:bodyPr>
          <a:lstStyle/>
          <a:p>
            <a:pPr algn="ctr"/>
            <a:r>
              <a:rPr lang="it-IT" sz="4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References</a:t>
            </a:r>
            <a:endParaRPr lang="it-IT" sz="4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4" name="CasellaDiTesto 3">
            <a:extLst>
              <a:ext uri="{FF2B5EF4-FFF2-40B4-BE49-F238E27FC236}">
                <a16:creationId xmlns:a16="http://schemas.microsoft.com/office/drawing/2014/main" id="{83160EC3-CF52-038B-D767-6264E835F79A}"/>
              </a:ext>
            </a:extLst>
          </p:cNvPr>
          <p:cNvSpPr txBox="1"/>
          <p:nvPr/>
        </p:nvSpPr>
        <p:spPr>
          <a:xfrm>
            <a:off x="1737086" y="3091692"/>
            <a:ext cx="4535424" cy="369332"/>
          </a:xfrm>
          <a:prstGeom prst="rect">
            <a:avLst/>
          </a:prstGeom>
          <a:noFill/>
        </p:spPr>
        <p:txBody>
          <a:bodyPr wrap="square" rtlCol="0">
            <a:spAutoFit/>
          </a:bodyPr>
          <a:lstStyle/>
          <a:p>
            <a:r>
              <a:rPr lang="it-IT" dirty="0" err="1">
                <a:hlinkClick r:id="rId2"/>
              </a:rPr>
              <a:t>Introduction</a:t>
            </a:r>
            <a:r>
              <a:rPr lang="it-IT" dirty="0">
                <a:hlinkClick r:id="rId2"/>
              </a:rPr>
              <a:t> to Data Mesh</a:t>
            </a:r>
            <a:endParaRPr lang="it-IT" dirty="0"/>
          </a:p>
        </p:txBody>
      </p:sp>
      <p:pic>
        <p:nvPicPr>
          <p:cNvPr id="5" name="Immagine 4">
            <a:extLst>
              <a:ext uri="{FF2B5EF4-FFF2-40B4-BE49-F238E27FC236}">
                <a16:creationId xmlns:a16="http://schemas.microsoft.com/office/drawing/2014/main" id="{F0B37F7C-11F8-5822-C79D-021F1AEBE142}"/>
              </a:ext>
            </a:extLst>
          </p:cNvPr>
          <p:cNvPicPr>
            <a:picLocks noChangeAspect="1"/>
          </p:cNvPicPr>
          <p:nvPr/>
        </p:nvPicPr>
        <p:blipFill>
          <a:blip r:embed="rId3"/>
          <a:stretch>
            <a:fillRect/>
          </a:stretch>
        </p:blipFill>
        <p:spPr>
          <a:xfrm>
            <a:off x="1749278" y="2860276"/>
            <a:ext cx="769687" cy="243861"/>
          </a:xfrm>
          <a:prstGeom prst="rect">
            <a:avLst/>
          </a:prstGeom>
        </p:spPr>
      </p:pic>
      <p:sp>
        <p:nvSpPr>
          <p:cNvPr id="8" name="CasellaDiTesto 7">
            <a:extLst>
              <a:ext uri="{FF2B5EF4-FFF2-40B4-BE49-F238E27FC236}">
                <a16:creationId xmlns:a16="http://schemas.microsoft.com/office/drawing/2014/main" id="{630E4353-70F1-682D-F2DE-9C7AAFFFB0E9}"/>
              </a:ext>
            </a:extLst>
          </p:cNvPr>
          <p:cNvSpPr txBox="1"/>
          <p:nvPr/>
        </p:nvSpPr>
        <p:spPr>
          <a:xfrm>
            <a:off x="1749278" y="3916681"/>
            <a:ext cx="4800600" cy="369332"/>
          </a:xfrm>
          <a:prstGeom prst="rect">
            <a:avLst/>
          </a:prstGeom>
          <a:noFill/>
        </p:spPr>
        <p:txBody>
          <a:bodyPr wrap="square" rtlCol="0">
            <a:spAutoFit/>
          </a:bodyPr>
          <a:lstStyle/>
          <a:p>
            <a:r>
              <a:rPr lang="it-IT" dirty="0">
                <a:hlinkClick r:id="rId4"/>
              </a:rPr>
              <a:t>Data Mesh </a:t>
            </a:r>
            <a:r>
              <a:rPr lang="it-IT" dirty="0" err="1">
                <a:hlinkClick r:id="rId4"/>
              </a:rPr>
              <a:t>Principles</a:t>
            </a:r>
            <a:r>
              <a:rPr lang="it-IT" dirty="0">
                <a:hlinkClick r:id="rId4"/>
              </a:rPr>
              <a:t> and </a:t>
            </a:r>
            <a:r>
              <a:rPr lang="it-IT" dirty="0" err="1">
                <a:hlinkClick r:id="rId4"/>
              </a:rPr>
              <a:t>Logical</a:t>
            </a:r>
            <a:r>
              <a:rPr lang="it-IT" dirty="0">
                <a:hlinkClick r:id="rId4"/>
              </a:rPr>
              <a:t> Architecture</a:t>
            </a:r>
            <a:endParaRPr lang="it-IT" dirty="0"/>
          </a:p>
        </p:txBody>
      </p:sp>
      <p:sp>
        <p:nvSpPr>
          <p:cNvPr id="9" name="CasellaDiTesto 8">
            <a:extLst>
              <a:ext uri="{FF2B5EF4-FFF2-40B4-BE49-F238E27FC236}">
                <a16:creationId xmlns:a16="http://schemas.microsoft.com/office/drawing/2014/main" id="{677EDE29-ED96-AE4C-07B7-78BDBB7B08A3}"/>
              </a:ext>
            </a:extLst>
          </p:cNvPr>
          <p:cNvSpPr txBox="1"/>
          <p:nvPr/>
        </p:nvSpPr>
        <p:spPr>
          <a:xfrm>
            <a:off x="1749278" y="3501355"/>
            <a:ext cx="1750348" cy="369332"/>
          </a:xfrm>
          <a:prstGeom prst="rect">
            <a:avLst/>
          </a:prstGeom>
          <a:noFill/>
        </p:spPr>
        <p:txBody>
          <a:bodyPr wrap="square" rtlCol="0">
            <a:spAutoFit/>
          </a:bodyPr>
          <a:lstStyle/>
          <a:p>
            <a:r>
              <a:rPr lang="it-IT" dirty="0"/>
              <a:t>Martin Fowler</a:t>
            </a:r>
          </a:p>
        </p:txBody>
      </p:sp>
      <p:sp>
        <p:nvSpPr>
          <p:cNvPr id="10" name="CasellaDiTesto 9">
            <a:extLst>
              <a:ext uri="{FF2B5EF4-FFF2-40B4-BE49-F238E27FC236}">
                <a16:creationId xmlns:a16="http://schemas.microsoft.com/office/drawing/2014/main" id="{94EC793C-28B1-608E-B385-032B2C4D115B}"/>
              </a:ext>
            </a:extLst>
          </p:cNvPr>
          <p:cNvSpPr txBox="1"/>
          <p:nvPr/>
        </p:nvSpPr>
        <p:spPr>
          <a:xfrm>
            <a:off x="1749278" y="2508080"/>
            <a:ext cx="2289844" cy="369332"/>
          </a:xfrm>
          <a:prstGeom prst="rect">
            <a:avLst/>
          </a:prstGeom>
          <a:noFill/>
        </p:spPr>
        <p:txBody>
          <a:bodyPr wrap="square" rtlCol="0">
            <a:spAutoFit/>
          </a:bodyPr>
          <a:lstStyle/>
          <a:p>
            <a:r>
              <a:rPr lang="it-IT" dirty="0" err="1"/>
              <a:t>Zhamak</a:t>
            </a:r>
            <a:r>
              <a:rPr lang="it-IT" dirty="0"/>
              <a:t> </a:t>
            </a:r>
            <a:r>
              <a:rPr lang="it-IT" dirty="0" err="1"/>
              <a:t>Dehghani</a:t>
            </a:r>
            <a:endParaRPr lang="it-IT" dirty="0"/>
          </a:p>
        </p:txBody>
      </p:sp>
      <p:sp>
        <p:nvSpPr>
          <p:cNvPr id="11" name="Rettangolo con angoli arrotondati 10">
            <a:extLst>
              <a:ext uri="{FF2B5EF4-FFF2-40B4-BE49-F238E27FC236}">
                <a16:creationId xmlns:a16="http://schemas.microsoft.com/office/drawing/2014/main" id="{58C28A2D-021C-43F7-9FDB-98B4196A85CF}"/>
              </a:ext>
            </a:extLst>
          </p:cNvPr>
          <p:cNvSpPr/>
          <p:nvPr/>
        </p:nvSpPr>
        <p:spPr>
          <a:xfrm>
            <a:off x="200972" y="2301588"/>
            <a:ext cx="1380744" cy="19164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it-IT"/>
          </a:p>
        </p:txBody>
      </p:sp>
      <p:pic>
        <p:nvPicPr>
          <p:cNvPr id="12" name="Immagine 11">
            <a:hlinkClick r:id="rId5"/>
            <a:extLst>
              <a:ext uri="{FF2B5EF4-FFF2-40B4-BE49-F238E27FC236}">
                <a16:creationId xmlns:a16="http://schemas.microsoft.com/office/drawing/2014/main" id="{AF9E55F9-3018-02C0-D603-C951FE66DB03}"/>
              </a:ext>
            </a:extLst>
          </p:cNvPr>
          <p:cNvPicPr>
            <a:picLocks noChangeAspect="1"/>
          </p:cNvPicPr>
          <p:nvPr/>
        </p:nvPicPr>
        <p:blipFill>
          <a:blip r:embed="rId6"/>
          <a:stretch>
            <a:fillRect/>
          </a:stretch>
        </p:blipFill>
        <p:spPr>
          <a:xfrm>
            <a:off x="436196" y="2624774"/>
            <a:ext cx="953496" cy="1259977"/>
          </a:xfrm>
          <a:prstGeom prst="rect">
            <a:avLst/>
          </a:prstGeom>
        </p:spPr>
      </p:pic>
      <p:sp>
        <p:nvSpPr>
          <p:cNvPr id="13" name="CasellaDiTesto 12">
            <a:extLst>
              <a:ext uri="{FF2B5EF4-FFF2-40B4-BE49-F238E27FC236}">
                <a16:creationId xmlns:a16="http://schemas.microsoft.com/office/drawing/2014/main" id="{B06D6F03-7253-6963-707A-E0CCFA7EA150}"/>
              </a:ext>
            </a:extLst>
          </p:cNvPr>
          <p:cNvSpPr txBox="1"/>
          <p:nvPr/>
        </p:nvSpPr>
        <p:spPr>
          <a:xfrm>
            <a:off x="1749278" y="5463696"/>
            <a:ext cx="4320938" cy="369332"/>
          </a:xfrm>
          <a:prstGeom prst="rect">
            <a:avLst/>
          </a:prstGeom>
          <a:noFill/>
        </p:spPr>
        <p:txBody>
          <a:bodyPr wrap="square" rtlCol="0">
            <a:spAutoFit/>
          </a:bodyPr>
          <a:lstStyle/>
          <a:p>
            <a:r>
              <a:rPr lang="it-IT" dirty="0" err="1">
                <a:hlinkClick r:id="rId7"/>
              </a:rPr>
              <a:t>Practical</a:t>
            </a:r>
            <a:r>
              <a:rPr lang="it-IT" dirty="0">
                <a:hlinkClick r:id="rId7"/>
              </a:rPr>
              <a:t> Data Mesh</a:t>
            </a:r>
            <a:endParaRPr lang="it-IT" dirty="0"/>
          </a:p>
        </p:txBody>
      </p:sp>
      <p:pic>
        <p:nvPicPr>
          <p:cNvPr id="14" name="Immagine 13">
            <a:extLst>
              <a:ext uri="{FF2B5EF4-FFF2-40B4-BE49-F238E27FC236}">
                <a16:creationId xmlns:a16="http://schemas.microsoft.com/office/drawing/2014/main" id="{62A297DA-364D-0790-9D33-0B1034BD1FD3}"/>
              </a:ext>
            </a:extLst>
          </p:cNvPr>
          <p:cNvPicPr>
            <a:picLocks noChangeAspect="1"/>
          </p:cNvPicPr>
          <p:nvPr/>
        </p:nvPicPr>
        <p:blipFill>
          <a:blip r:embed="rId8"/>
          <a:stretch>
            <a:fillRect/>
          </a:stretch>
        </p:blipFill>
        <p:spPr>
          <a:xfrm>
            <a:off x="1749278" y="5115493"/>
            <a:ext cx="1386960" cy="266723"/>
          </a:xfrm>
          <a:prstGeom prst="rect">
            <a:avLst/>
          </a:prstGeom>
        </p:spPr>
      </p:pic>
      <p:sp>
        <p:nvSpPr>
          <p:cNvPr id="15" name="Rettangolo con angoli arrotondati 14">
            <a:extLst>
              <a:ext uri="{FF2B5EF4-FFF2-40B4-BE49-F238E27FC236}">
                <a16:creationId xmlns:a16="http://schemas.microsoft.com/office/drawing/2014/main" id="{F10B85B0-59DE-F047-C954-61937325F71E}"/>
              </a:ext>
            </a:extLst>
          </p:cNvPr>
          <p:cNvSpPr/>
          <p:nvPr/>
        </p:nvSpPr>
        <p:spPr>
          <a:xfrm>
            <a:off x="200972" y="4410065"/>
            <a:ext cx="1380744" cy="19164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it-IT"/>
          </a:p>
        </p:txBody>
      </p:sp>
      <p:pic>
        <p:nvPicPr>
          <p:cNvPr id="16" name="Immagine 15">
            <a:hlinkClick r:id="rId7"/>
            <a:extLst>
              <a:ext uri="{FF2B5EF4-FFF2-40B4-BE49-F238E27FC236}">
                <a16:creationId xmlns:a16="http://schemas.microsoft.com/office/drawing/2014/main" id="{5C54A78E-2C32-5C9A-EF82-AC9D9576E637}"/>
              </a:ext>
            </a:extLst>
          </p:cNvPr>
          <p:cNvPicPr>
            <a:picLocks noChangeAspect="1"/>
          </p:cNvPicPr>
          <p:nvPr/>
        </p:nvPicPr>
        <p:blipFill>
          <a:blip r:embed="rId9"/>
          <a:stretch>
            <a:fillRect/>
          </a:stretch>
        </p:blipFill>
        <p:spPr>
          <a:xfrm>
            <a:off x="414596" y="4657430"/>
            <a:ext cx="953496" cy="1440013"/>
          </a:xfrm>
          <a:prstGeom prst="rect">
            <a:avLst/>
          </a:prstGeom>
        </p:spPr>
      </p:pic>
      <p:sp>
        <p:nvSpPr>
          <p:cNvPr id="17" name="Rettangolo con angoli arrotondati 16">
            <a:extLst>
              <a:ext uri="{FF2B5EF4-FFF2-40B4-BE49-F238E27FC236}">
                <a16:creationId xmlns:a16="http://schemas.microsoft.com/office/drawing/2014/main" id="{DECB669B-AD58-562F-78EA-4B19E15A24C5}"/>
              </a:ext>
            </a:extLst>
          </p:cNvPr>
          <p:cNvSpPr/>
          <p:nvPr/>
        </p:nvSpPr>
        <p:spPr>
          <a:xfrm>
            <a:off x="6319752" y="2493611"/>
            <a:ext cx="1380744" cy="19164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it-IT"/>
          </a:p>
        </p:txBody>
      </p:sp>
      <p:pic>
        <p:nvPicPr>
          <p:cNvPr id="18" name="Immagine 17">
            <a:hlinkClick r:id="rId10"/>
            <a:extLst>
              <a:ext uri="{FF2B5EF4-FFF2-40B4-BE49-F238E27FC236}">
                <a16:creationId xmlns:a16="http://schemas.microsoft.com/office/drawing/2014/main" id="{71E2CBD2-2A63-50C8-E718-3DFFE0F32DEE}"/>
              </a:ext>
            </a:extLst>
          </p:cNvPr>
          <p:cNvPicPr>
            <a:picLocks noChangeAspect="1"/>
          </p:cNvPicPr>
          <p:nvPr/>
        </p:nvPicPr>
        <p:blipFill>
          <a:blip r:embed="rId11"/>
          <a:stretch>
            <a:fillRect/>
          </a:stretch>
        </p:blipFill>
        <p:spPr>
          <a:xfrm>
            <a:off x="6590319" y="2811028"/>
            <a:ext cx="884539" cy="1259977"/>
          </a:xfrm>
          <a:prstGeom prst="rect">
            <a:avLst/>
          </a:prstGeom>
        </p:spPr>
      </p:pic>
      <p:pic>
        <p:nvPicPr>
          <p:cNvPr id="19" name="Immagine 18">
            <a:extLst>
              <a:ext uri="{FF2B5EF4-FFF2-40B4-BE49-F238E27FC236}">
                <a16:creationId xmlns:a16="http://schemas.microsoft.com/office/drawing/2014/main" id="{FABC0C76-60B9-8655-3FE1-DCB9B981616A}"/>
              </a:ext>
            </a:extLst>
          </p:cNvPr>
          <p:cNvPicPr>
            <a:picLocks noChangeAspect="1"/>
          </p:cNvPicPr>
          <p:nvPr/>
        </p:nvPicPr>
        <p:blipFill>
          <a:blip r:embed="rId12"/>
          <a:stretch>
            <a:fillRect/>
          </a:stretch>
        </p:blipFill>
        <p:spPr>
          <a:xfrm>
            <a:off x="7985417" y="2639352"/>
            <a:ext cx="923544" cy="364994"/>
          </a:xfrm>
          <a:prstGeom prst="rect">
            <a:avLst/>
          </a:prstGeom>
        </p:spPr>
      </p:pic>
    </p:spTree>
    <p:extLst>
      <p:ext uri="{BB962C8B-B14F-4D97-AF65-F5344CB8AC3E}">
        <p14:creationId xmlns:p14="http://schemas.microsoft.com/office/powerpoint/2010/main" val="364800048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p:cNvSpPr>
            <a:spLocks noGrp="1"/>
          </p:cNvSpPr>
          <p:nvPr>
            <p:ph type="ctrTitle"/>
          </p:nvPr>
        </p:nvSpPr>
        <p:spPr>
          <a:xfrm>
            <a:off x="263596" y="285151"/>
            <a:ext cx="2626253" cy="724140"/>
          </a:xfrm>
        </p:spPr>
        <p:txBody>
          <a:bodyPr/>
          <a:lstStyle/>
          <a:p>
            <a:r>
              <a:rPr lang="it-IT" sz="2800" dirty="0"/>
              <a:t>About me</a:t>
            </a:r>
          </a:p>
        </p:txBody>
      </p:sp>
      <p:sp>
        <p:nvSpPr>
          <p:cNvPr id="2" name="Segnaposto piè di pagina 1"/>
          <p:cNvSpPr>
            <a:spLocks noGrp="1"/>
          </p:cNvSpPr>
          <p:nvPr>
            <p:ph type="ftr" sz="quarter" idx="11"/>
          </p:nvPr>
        </p:nvSpPr>
        <p:spPr/>
        <p:txBody>
          <a:bodyPr/>
          <a:lstStyle/>
          <a:p>
            <a:pPr>
              <a:defRPr/>
            </a:pPr>
            <a:r>
              <a:rPr lang="en-US" altLang="en-US"/>
              <a:t>Layout i3 per presentazioni</a:t>
            </a:r>
            <a:endParaRPr lang="en-US" altLang="en-US" dirty="0"/>
          </a:p>
        </p:txBody>
      </p:sp>
      <p:pic>
        <p:nvPicPr>
          <p:cNvPr id="7" name="Segnaposto immagine 5" descr="Immagine che contiene persona, uomo, inpiedi, posando&#10;&#10;Descrizione generata automaticamente">
            <a:extLst>
              <a:ext uri="{FF2B5EF4-FFF2-40B4-BE49-F238E27FC236}">
                <a16:creationId xmlns:a16="http://schemas.microsoft.com/office/drawing/2014/main" id="{9A18C52C-2032-70A5-1C41-72551E9C1011}"/>
              </a:ext>
            </a:extLst>
          </p:cNvPr>
          <p:cNvPicPr>
            <a:picLocks noChangeAspect="1"/>
          </p:cNvPicPr>
          <p:nvPr/>
        </p:nvPicPr>
        <p:blipFill>
          <a:blip r:embed="rId2"/>
          <a:srcRect t="3341" b="3341"/>
          <a:stretch>
            <a:fillRect/>
          </a:stretch>
        </p:blipFill>
        <p:spPr>
          <a:xfrm>
            <a:off x="4295530" y="1733375"/>
            <a:ext cx="1982704" cy="1850233"/>
          </a:xfrm>
          <a:prstGeom prst="rect">
            <a:avLst/>
          </a:prstGeom>
        </p:spPr>
      </p:pic>
      <p:pic>
        <p:nvPicPr>
          <p:cNvPr id="8" name="Picture 2" descr="GitHub Logomark">
            <a:extLst>
              <a:ext uri="{FF2B5EF4-FFF2-40B4-BE49-F238E27FC236}">
                <a16:creationId xmlns:a16="http://schemas.microsoft.com/office/drawing/2014/main" id="{DF220290-5C6C-8A57-441B-2C537873838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8560" y="3811572"/>
            <a:ext cx="392173" cy="392173"/>
          </a:xfrm>
          <a:prstGeom prst="rect">
            <a:avLst/>
          </a:prstGeom>
          <a:noFill/>
          <a:extLst>
            <a:ext uri="{909E8E84-426E-40DD-AFC4-6F175D3DCCD1}">
              <a14:hiddenFill xmlns:a14="http://schemas.microsoft.com/office/drawing/2010/main">
                <a:solidFill>
                  <a:srgbClr val="FFFFFF"/>
                </a:solidFill>
              </a14:hiddenFill>
            </a:ext>
          </a:extLst>
        </p:spPr>
      </p:pic>
      <p:pic>
        <p:nvPicPr>
          <p:cNvPr id="9" name="Immagine 8">
            <a:extLst>
              <a:ext uri="{FF2B5EF4-FFF2-40B4-BE49-F238E27FC236}">
                <a16:creationId xmlns:a16="http://schemas.microsoft.com/office/drawing/2014/main" id="{D3E1DDEF-7AB2-5A1B-C616-B47160F5BDC4}"/>
              </a:ext>
            </a:extLst>
          </p:cNvPr>
          <p:cNvPicPr>
            <a:picLocks noChangeAspect="1"/>
          </p:cNvPicPr>
          <p:nvPr/>
        </p:nvPicPr>
        <p:blipFill>
          <a:blip r:embed="rId4"/>
          <a:stretch>
            <a:fillRect/>
          </a:stretch>
        </p:blipFill>
        <p:spPr>
          <a:xfrm>
            <a:off x="228560" y="3437444"/>
            <a:ext cx="392173" cy="334963"/>
          </a:xfrm>
          <a:prstGeom prst="rect">
            <a:avLst/>
          </a:prstGeom>
        </p:spPr>
      </p:pic>
      <p:sp>
        <p:nvSpPr>
          <p:cNvPr id="10" name="CasellaDiTesto 9">
            <a:extLst>
              <a:ext uri="{FF2B5EF4-FFF2-40B4-BE49-F238E27FC236}">
                <a16:creationId xmlns:a16="http://schemas.microsoft.com/office/drawing/2014/main" id="{66DF40BF-631A-05A4-35F5-49EA2FBF9113}"/>
              </a:ext>
            </a:extLst>
          </p:cNvPr>
          <p:cNvSpPr txBox="1"/>
          <p:nvPr/>
        </p:nvSpPr>
        <p:spPr>
          <a:xfrm>
            <a:off x="876621" y="3388187"/>
            <a:ext cx="3240281" cy="489365"/>
          </a:xfrm>
          <a:prstGeom prst="rect">
            <a:avLst/>
          </a:prstGeom>
          <a:noFill/>
        </p:spPr>
        <p:txBody>
          <a:bodyPr wrap="square" lIns="182880" tIns="146304" rIns="182880" bIns="146304" rtlCol="0">
            <a:spAutoFit/>
          </a:bodyPr>
          <a:lstStyle/>
          <a:p>
            <a:pPr>
              <a:lnSpc>
                <a:spcPct val="90000"/>
              </a:lnSpc>
              <a:spcAft>
                <a:spcPts val="600"/>
              </a:spcAft>
            </a:pPr>
            <a:r>
              <a:rPr lang="it-IT" sz="1400" dirty="0">
                <a:solidFill>
                  <a:schemeClr val="bg1"/>
                </a:solidFill>
                <a:hlinkClick r:id="rId5">
                  <a:extLst>
                    <a:ext uri="{A12FA001-AC4F-418D-AE19-62706E023703}">
                      <ahyp:hlinkClr xmlns:ahyp="http://schemas.microsoft.com/office/drawing/2018/hyperlinkcolor" val="tx"/>
                    </a:ext>
                  </a:extLst>
                </a:hlinkClick>
              </a:rPr>
              <a:t>alberto.acerbis@intre.it</a:t>
            </a:r>
            <a:endParaRPr lang="it-IT" sz="1400" dirty="0">
              <a:solidFill>
                <a:schemeClr val="bg1"/>
              </a:solidFill>
            </a:endParaRPr>
          </a:p>
        </p:txBody>
      </p:sp>
      <p:sp>
        <p:nvSpPr>
          <p:cNvPr id="11" name="CasellaDiTesto 10">
            <a:extLst>
              <a:ext uri="{FF2B5EF4-FFF2-40B4-BE49-F238E27FC236}">
                <a16:creationId xmlns:a16="http://schemas.microsoft.com/office/drawing/2014/main" id="{2428F724-1718-B52D-F737-85514CCA3D6B}"/>
              </a:ext>
            </a:extLst>
          </p:cNvPr>
          <p:cNvSpPr txBox="1"/>
          <p:nvPr/>
        </p:nvSpPr>
        <p:spPr>
          <a:xfrm>
            <a:off x="902490" y="3772407"/>
            <a:ext cx="2599835" cy="489365"/>
          </a:xfrm>
          <a:prstGeom prst="rect">
            <a:avLst/>
          </a:prstGeom>
          <a:noFill/>
        </p:spPr>
        <p:txBody>
          <a:bodyPr wrap="square" lIns="182880" tIns="146304" rIns="182880" bIns="146304" rtlCol="0">
            <a:spAutoFit/>
          </a:bodyPr>
          <a:lstStyle/>
          <a:p>
            <a:pPr>
              <a:lnSpc>
                <a:spcPct val="90000"/>
              </a:lnSpc>
              <a:spcAft>
                <a:spcPts val="600"/>
              </a:spcAft>
            </a:pPr>
            <a:r>
              <a:rPr lang="it-IT" sz="1400" dirty="0">
                <a:solidFill>
                  <a:schemeClr val="bg1"/>
                </a:solidFill>
                <a:hlinkClick r:id="rId6">
                  <a:extLst>
                    <a:ext uri="{A12FA001-AC4F-418D-AE19-62706E023703}">
                      <ahyp:hlinkClr xmlns:ahyp="http://schemas.microsoft.com/office/drawing/2018/hyperlinkcolor" val="tx"/>
                    </a:ext>
                  </a:extLst>
                </a:hlinkClick>
              </a:rPr>
              <a:t>https://github.com/brewup</a:t>
            </a:r>
            <a:endParaRPr lang="it-IT" sz="1400" dirty="0">
              <a:solidFill>
                <a:schemeClr val="bg1"/>
              </a:solidFill>
            </a:endParaRPr>
          </a:p>
        </p:txBody>
      </p:sp>
      <p:sp>
        <p:nvSpPr>
          <p:cNvPr id="12" name="CasellaDiTesto 11">
            <a:extLst>
              <a:ext uri="{FF2B5EF4-FFF2-40B4-BE49-F238E27FC236}">
                <a16:creationId xmlns:a16="http://schemas.microsoft.com/office/drawing/2014/main" id="{30A9C595-4059-D328-1523-DA34E3879F7D}"/>
              </a:ext>
            </a:extLst>
          </p:cNvPr>
          <p:cNvSpPr txBox="1"/>
          <p:nvPr/>
        </p:nvSpPr>
        <p:spPr>
          <a:xfrm>
            <a:off x="902490" y="4237026"/>
            <a:ext cx="2867253" cy="489365"/>
          </a:xfrm>
          <a:prstGeom prst="rect">
            <a:avLst/>
          </a:prstGeom>
          <a:noFill/>
        </p:spPr>
        <p:txBody>
          <a:bodyPr wrap="square" lIns="182880" tIns="146304" rIns="182880" bIns="146304" rtlCol="0">
            <a:spAutoFit/>
          </a:bodyPr>
          <a:lstStyle/>
          <a:p>
            <a:pPr>
              <a:lnSpc>
                <a:spcPct val="90000"/>
              </a:lnSpc>
              <a:spcAft>
                <a:spcPts val="600"/>
              </a:spcAft>
            </a:pPr>
            <a:r>
              <a:rPr lang="it-IT" sz="1400" dirty="0">
                <a:solidFill>
                  <a:schemeClr val="bg1"/>
                </a:solidFill>
                <a:hlinkClick r:id="rId7">
                  <a:extLst>
                    <a:ext uri="{A12FA001-AC4F-418D-AE19-62706E023703}">
                      <ahyp:hlinkClr xmlns:ahyp="http://schemas.microsoft.com/office/drawing/2018/hyperlinkcolor" val="tx"/>
                    </a:ext>
                  </a:extLst>
                </a:hlinkClick>
              </a:rPr>
              <a:t>https://github.com/cqrs-muflone</a:t>
            </a:r>
            <a:endParaRPr lang="it-IT" sz="1400" dirty="0">
              <a:solidFill>
                <a:schemeClr val="bg1"/>
              </a:solidFill>
            </a:endParaRPr>
          </a:p>
        </p:txBody>
      </p:sp>
      <p:pic>
        <p:nvPicPr>
          <p:cNvPr id="13" name="Picture 4">
            <a:extLst>
              <a:ext uri="{FF2B5EF4-FFF2-40B4-BE49-F238E27FC236}">
                <a16:creationId xmlns:a16="http://schemas.microsoft.com/office/drawing/2014/main" id="{E6B966F7-E70A-0757-D5D0-AD3110B03219}"/>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246571" y="3840734"/>
            <a:ext cx="794463" cy="794463"/>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Microsoft Certified: Azure Solutions Architect Expert (Legacy)">
            <a:extLst>
              <a:ext uri="{FF2B5EF4-FFF2-40B4-BE49-F238E27FC236}">
                <a16:creationId xmlns:a16="http://schemas.microsoft.com/office/drawing/2014/main" id="{F2783C28-541B-2A4C-B224-E0D0C9F4959F}"/>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422751" y="3840733"/>
            <a:ext cx="794463" cy="794463"/>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a:hlinkClick r:id="rId10"/>
            <a:extLst>
              <a:ext uri="{FF2B5EF4-FFF2-40B4-BE49-F238E27FC236}">
                <a16:creationId xmlns:a16="http://schemas.microsoft.com/office/drawing/2014/main" id="{4B61B032-B807-B940-B392-47FAB5814FD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215836" y="4659179"/>
            <a:ext cx="2061467" cy="588991"/>
          </a:xfrm>
          <a:prstGeom prst="rect">
            <a:avLst/>
          </a:prstGeom>
          <a:noFill/>
          <a:extLst>
            <a:ext uri="{909E8E84-426E-40DD-AFC4-6F175D3DCCD1}">
              <a14:hiddenFill xmlns:a14="http://schemas.microsoft.com/office/drawing/2010/main">
                <a:solidFill>
                  <a:srgbClr val="FFFFFF"/>
                </a:solidFill>
              </a14:hiddenFill>
            </a:ext>
          </a:extLst>
        </p:spPr>
      </p:pic>
      <p:sp>
        <p:nvSpPr>
          <p:cNvPr id="16" name="Ovale 15">
            <a:extLst>
              <a:ext uri="{FF2B5EF4-FFF2-40B4-BE49-F238E27FC236}">
                <a16:creationId xmlns:a16="http://schemas.microsoft.com/office/drawing/2014/main" id="{89678564-BC69-9954-4DCE-DCA93AEABE3A}"/>
              </a:ext>
            </a:extLst>
          </p:cNvPr>
          <p:cNvSpPr/>
          <p:nvPr/>
        </p:nvSpPr>
        <p:spPr>
          <a:xfrm>
            <a:off x="658328" y="1733375"/>
            <a:ext cx="2716949" cy="1121366"/>
          </a:xfrm>
          <a:prstGeom prst="ellipse">
            <a:avLst/>
          </a:prstGeom>
          <a:solidFill>
            <a:schemeClr val="accent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solidFill>
                <a:srgbClr val="59328A"/>
              </a:solidFill>
              <a:highlight>
                <a:srgbClr val="0261C4"/>
              </a:highlight>
            </a:endParaRPr>
          </a:p>
        </p:txBody>
      </p:sp>
      <p:pic>
        <p:nvPicPr>
          <p:cNvPr id="17" name="Immagine 16">
            <a:extLst>
              <a:ext uri="{FF2B5EF4-FFF2-40B4-BE49-F238E27FC236}">
                <a16:creationId xmlns:a16="http://schemas.microsoft.com/office/drawing/2014/main" id="{CAD74969-A678-312E-0855-8323ACDB6873}"/>
              </a:ext>
            </a:extLst>
          </p:cNvPr>
          <p:cNvPicPr>
            <a:picLocks noChangeAspect="1"/>
          </p:cNvPicPr>
          <p:nvPr/>
        </p:nvPicPr>
        <p:blipFill>
          <a:blip r:embed="rId12"/>
          <a:stretch>
            <a:fillRect/>
          </a:stretch>
        </p:blipFill>
        <p:spPr>
          <a:xfrm>
            <a:off x="1120485" y="2090857"/>
            <a:ext cx="1792634" cy="406401"/>
          </a:xfrm>
          <a:prstGeom prst="rect">
            <a:avLst/>
          </a:prstGeom>
        </p:spPr>
      </p:pic>
      <p:pic>
        <p:nvPicPr>
          <p:cNvPr id="18" name="Immagine 17">
            <a:hlinkClick r:id="rId13"/>
            <a:extLst>
              <a:ext uri="{FF2B5EF4-FFF2-40B4-BE49-F238E27FC236}">
                <a16:creationId xmlns:a16="http://schemas.microsoft.com/office/drawing/2014/main" id="{A6A3B296-8064-54ED-C0B7-4901AB95BE6D}"/>
              </a:ext>
            </a:extLst>
          </p:cNvPr>
          <p:cNvPicPr>
            <a:picLocks noChangeAspect="1"/>
          </p:cNvPicPr>
          <p:nvPr/>
        </p:nvPicPr>
        <p:blipFill>
          <a:blip r:embed="rId14"/>
          <a:stretch>
            <a:fillRect/>
          </a:stretch>
        </p:blipFill>
        <p:spPr>
          <a:xfrm>
            <a:off x="7279314" y="1747274"/>
            <a:ext cx="1488402" cy="1900773"/>
          </a:xfrm>
          <a:prstGeom prst="rect">
            <a:avLst/>
          </a:prstGeom>
        </p:spPr>
      </p:pic>
      <p:sp>
        <p:nvSpPr>
          <p:cNvPr id="19" name="AutoShape 2" descr="Twitch: streaming live - App su Google Play">
            <a:extLst>
              <a:ext uri="{FF2B5EF4-FFF2-40B4-BE49-F238E27FC236}">
                <a16:creationId xmlns:a16="http://schemas.microsoft.com/office/drawing/2014/main" id="{A285A3D0-1EC3-7420-91EA-F0F90C616E98}"/>
              </a:ext>
            </a:extLst>
          </p:cNvPr>
          <p:cNvSpPr>
            <a:spLocks noChangeAspect="1" noChangeArrowheads="1"/>
          </p:cNvSpPr>
          <p:nvPr/>
        </p:nvSpPr>
        <p:spPr bwMode="auto">
          <a:xfrm>
            <a:off x="5693871" y="320344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t-IT"/>
          </a:p>
        </p:txBody>
      </p:sp>
      <p:sp>
        <p:nvSpPr>
          <p:cNvPr id="20" name="CasellaDiTesto 19">
            <a:extLst>
              <a:ext uri="{FF2B5EF4-FFF2-40B4-BE49-F238E27FC236}">
                <a16:creationId xmlns:a16="http://schemas.microsoft.com/office/drawing/2014/main" id="{2552ACD7-D6DF-D7A5-8FC6-3658AA77C52A}"/>
              </a:ext>
            </a:extLst>
          </p:cNvPr>
          <p:cNvSpPr txBox="1"/>
          <p:nvPr/>
        </p:nvSpPr>
        <p:spPr>
          <a:xfrm>
            <a:off x="876621" y="5128828"/>
            <a:ext cx="3794322" cy="489365"/>
          </a:xfrm>
          <a:prstGeom prst="rect">
            <a:avLst/>
          </a:prstGeom>
          <a:noFill/>
        </p:spPr>
        <p:txBody>
          <a:bodyPr wrap="square" lIns="182880" tIns="146304" rIns="182880" bIns="146304" rtlCol="0">
            <a:spAutoFit/>
          </a:bodyPr>
          <a:lstStyle/>
          <a:p>
            <a:pPr>
              <a:lnSpc>
                <a:spcPct val="90000"/>
              </a:lnSpc>
              <a:spcAft>
                <a:spcPts val="600"/>
              </a:spcAft>
            </a:pPr>
            <a:r>
              <a:rPr lang="it-IT" sz="1400" dirty="0">
                <a:solidFill>
                  <a:schemeClr val="bg1"/>
                </a:solidFill>
                <a:hlinkClick r:id="rId15">
                  <a:extLst>
                    <a:ext uri="{A12FA001-AC4F-418D-AE19-62706E023703}">
                      <ahyp:hlinkClr xmlns:ahyp="http://schemas.microsoft.com/office/drawing/2018/hyperlinkcolor" val="tx"/>
                    </a:ext>
                  </a:extLst>
                </a:hlinkClick>
              </a:rPr>
              <a:t>https://www.twitch.tv/dddbrewup</a:t>
            </a:r>
            <a:endParaRPr lang="it-IT" sz="1400" dirty="0">
              <a:solidFill>
                <a:schemeClr val="bg1"/>
              </a:solidFill>
            </a:endParaRPr>
          </a:p>
        </p:txBody>
      </p:sp>
      <p:pic>
        <p:nvPicPr>
          <p:cNvPr id="21" name="Picture 2" descr="GitHub Logomark">
            <a:extLst>
              <a:ext uri="{FF2B5EF4-FFF2-40B4-BE49-F238E27FC236}">
                <a16:creationId xmlns:a16="http://schemas.microsoft.com/office/drawing/2014/main" id="{F2D197F7-9AA0-B8D2-9A72-676D452798A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6368" y="4695504"/>
            <a:ext cx="392173" cy="392173"/>
          </a:xfrm>
          <a:prstGeom prst="rect">
            <a:avLst/>
          </a:prstGeom>
          <a:noFill/>
          <a:extLst>
            <a:ext uri="{909E8E84-426E-40DD-AFC4-6F175D3DCCD1}">
              <a14:hiddenFill xmlns:a14="http://schemas.microsoft.com/office/drawing/2010/main">
                <a:solidFill>
                  <a:srgbClr val="FFFFFF"/>
                </a:solidFill>
              </a14:hiddenFill>
            </a:ext>
          </a:extLst>
        </p:spPr>
      </p:pic>
      <p:sp>
        <p:nvSpPr>
          <p:cNvPr id="22" name="CasellaDiTesto 21">
            <a:extLst>
              <a:ext uri="{FF2B5EF4-FFF2-40B4-BE49-F238E27FC236}">
                <a16:creationId xmlns:a16="http://schemas.microsoft.com/office/drawing/2014/main" id="{A47A7CBD-8668-15B4-CFD9-7085E235B74A}"/>
              </a:ext>
            </a:extLst>
          </p:cNvPr>
          <p:cNvSpPr txBox="1"/>
          <p:nvPr/>
        </p:nvSpPr>
        <p:spPr>
          <a:xfrm>
            <a:off x="876621" y="4645711"/>
            <a:ext cx="2938737" cy="489365"/>
          </a:xfrm>
          <a:prstGeom prst="rect">
            <a:avLst/>
          </a:prstGeom>
          <a:noFill/>
        </p:spPr>
        <p:txBody>
          <a:bodyPr wrap="square" lIns="182880" tIns="146304" rIns="182880" bIns="146304" rtlCol="0">
            <a:spAutoFit/>
          </a:bodyPr>
          <a:lstStyle/>
          <a:p>
            <a:pPr>
              <a:lnSpc>
                <a:spcPct val="90000"/>
              </a:lnSpc>
              <a:spcAft>
                <a:spcPts val="600"/>
              </a:spcAft>
            </a:pPr>
            <a:r>
              <a:rPr lang="it-IT" sz="1400" dirty="0">
                <a:solidFill>
                  <a:schemeClr val="bg1"/>
                </a:solidFill>
                <a:hlinkClick r:id="rId16">
                  <a:extLst>
                    <a:ext uri="{A12FA001-AC4F-418D-AE19-62706E023703}">
                      <ahyp:hlinkClr xmlns:ahyp="http://schemas.microsoft.com/office/drawing/2018/hyperlinkcolor" val="tx"/>
                    </a:ext>
                  </a:extLst>
                </a:hlinkClick>
              </a:rPr>
              <a:t>https://github.com/ace68</a:t>
            </a:r>
            <a:endParaRPr lang="it-IT" sz="1400" dirty="0">
              <a:solidFill>
                <a:schemeClr val="bg1"/>
              </a:solidFill>
            </a:endParaRPr>
          </a:p>
        </p:txBody>
      </p:sp>
      <p:pic>
        <p:nvPicPr>
          <p:cNvPr id="23" name="Immagine 22">
            <a:extLst>
              <a:ext uri="{FF2B5EF4-FFF2-40B4-BE49-F238E27FC236}">
                <a16:creationId xmlns:a16="http://schemas.microsoft.com/office/drawing/2014/main" id="{F88D38E2-20A4-CE0E-D37E-63FB40121C93}"/>
              </a:ext>
            </a:extLst>
          </p:cNvPr>
          <p:cNvPicPr>
            <a:picLocks noChangeAspect="1"/>
          </p:cNvPicPr>
          <p:nvPr/>
        </p:nvPicPr>
        <p:blipFill>
          <a:blip r:embed="rId17"/>
          <a:stretch>
            <a:fillRect/>
          </a:stretch>
        </p:blipFill>
        <p:spPr>
          <a:xfrm>
            <a:off x="215581" y="4251727"/>
            <a:ext cx="407452" cy="407452"/>
          </a:xfrm>
          <a:prstGeom prst="rect">
            <a:avLst/>
          </a:prstGeom>
        </p:spPr>
      </p:pic>
      <p:pic>
        <p:nvPicPr>
          <p:cNvPr id="24" name="Immagine 23">
            <a:extLst>
              <a:ext uri="{FF2B5EF4-FFF2-40B4-BE49-F238E27FC236}">
                <a16:creationId xmlns:a16="http://schemas.microsoft.com/office/drawing/2014/main" id="{07503A40-E963-525C-7096-17E348F0AF37}"/>
              </a:ext>
            </a:extLst>
          </p:cNvPr>
          <p:cNvPicPr>
            <a:picLocks noChangeAspect="1"/>
          </p:cNvPicPr>
          <p:nvPr/>
        </p:nvPicPr>
        <p:blipFill>
          <a:blip r:embed="rId17"/>
          <a:stretch>
            <a:fillRect/>
          </a:stretch>
        </p:blipFill>
        <p:spPr>
          <a:xfrm>
            <a:off x="221159" y="5135076"/>
            <a:ext cx="407452" cy="407452"/>
          </a:xfrm>
          <a:prstGeom prst="rect">
            <a:avLst/>
          </a:prstGeom>
        </p:spPr>
      </p:pic>
    </p:spTree>
    <p:extLst>
      <p:ext uri="{BB962C8B-B14F-4D97-AF65-F5344CB8AC3E}">
        <p14:creationId xmlns:p14="http://schemas.microsoft.com/office/powerpoint/2010/main" val="28072469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olo 2"/>
          <p:cNvSpPr>
            <a:spLocks noGrp="1"/>
          </p:cNvSpPr>
          <p:nvPr>
            <p:ph type="ctrTitle" idx="4294967295"/>
          </p:nvPr>
        </p:nvSpPr>
        <p:spPr>
          <a:xfrm>
            <a:off x="0" y="1966913"/>
            <a:ext cx="1971675" cy="2547937"/>
          </a:xfrm>
          <a:prstGeom prst="rect">
            <a:avLst/>
          </a:prstGeom>
          <a:noFill/>
        </p:spPr>
        <p:txBody>
          <a:bodyPr vert="horz" lIns="91440" tIns="45720" rIns="91440" bIns="45720" rtlCol="0" anchor="ctr">
            <a:normAutofit/>
          </a:bodyPr>
          <a:lstStyle/>
          <a:p>
            <a:pPr algn="ctr">
              <a:lnSpc>
                <a:spcPct val="90000"/>
              </a:lnSpc>
            </a:pPr>
            <a:r>
              <a:rPr lang="en-US" sz="3100" kern="1200">
                <a:solidFill>
                  <a:srgbClr val="FFFFFF"/>
                </a:solidFill>
                <a:latin typeface="+mj-lt"/>
                <a:ea typeface="+mj-ea"/>
                <a:cs typeface="+mj-cs"/>
              </a:rPr>
              <a:t>Failure Symptoms</a:t>
            </a:r>
          </a:p>
        </p:txBody>
      </p:sp>
      <p:sp>
        <p:nvSpPr>
          <p:cNvPr id="12" name="Rettangolo con angoli arrotondati 11">
            <a:extLst>
              <a:ext uri="{FF2B5EF4-FFF2-40B4-BE49-F238E27FC236}">
                <a16:creationId xmlns:a16="http://schemas.microsoft.com/office/drawing/2014/main" id="{6361B84A-C3DF-598B-397E-F1513FAC6CA8}"/>
              </a:ext>
            </a:extLst>
          </p:cNvPr>
          <p:cNvSpPr/>
          <p:nvPr/>
        </p:nvSpPr>
        <p:spPr>
          <a:xfrm>
            <a:off x="3210913" y="1574020"/>
            <a:ext cx="2149329" cy="722374"/>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err="1"/>
              <a:t>Fail</a:t>
            </a:r>
            <a:r>
              <a:rPr lang="it-IT" dirty="0"/>
              <a:t> to bootstrap</a:t>
            </a:r>
          </a:p>
        </p:txBody>
      </p:sp>
      <p:sp>
        <p:nvSpPr>
          <p:cNvPr id="13" name="Rettangolo con angoli arrotondati 12">
            <a:extLst>
              <a:ext uri="{FF2B5EF4-FFF2-40B4-BE49-F238E27FC236}">
                <a16:creationId xmlns:a16="http://schemas.microsoft.com/office/drawing/2014/main" id="{C2EFFDF5-FC96-C891-FE73-3C4DA4C998FE}"/>
              </a:ext>
            </a:extLst>
          </p:cNvPr>
          <p:cNvSpPr/>
          <p:nvPr/>
        </p:nvSpPr>
        <p:spPr>
          <a:xfrm>
            <a:off x="4428589" y="2432900"/>
            <a:ext cx="2149329" cy="722374"/>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err="1"/>
              <a:t>Fail</a:t>
            </a:r>
            <a:r>
              <a:rPr lang="it-IT" dirty="0"/>
              <a:t> to scale sources</a:t>
            </a:r>
          </a:p>
        </p:txBody>
      </p:sp>
      <p:sp>
        <p:nvSpPr>
          <p:cNvPr id="14" name="Rettangolo con angoli arrotondati 13">
            <a:extLst>
              <a:ext uri="{FF2B5EF4-FFF2-40B4-BE49-F238E27FC236}">
                <a16:creationId xmlns:a16="http://schemas.microsoft.com/office/drawing/2014/main" id="{1DDEF6A2-000B-1340-102F-980CF4672461}"/>
              </a:ext>
            </a:extLst>
          </p:cNvPr>
          <p:cNvSpPr/>
          <p:nvPr/>
        </p:nvSpPr>
        <p:spPr>
          <a:xfrm>
            <a:off x="5646265" y="3291780"/>
            <a:ext cx="2149329" cy="722374"/>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err="1"/>
              <a:t>Fail</a:t>
            </a:r>
            <a:r>
              <a:rPr lang="it-IT" dirty="0"/>
              <a:t> to scale consumers</a:t>
            </a:r>
          </a:p>
        </p:txBody>
      </p:sp>
      <p:sp>
        <p:nvSpPr>
          <p:cNvPr id="15" name="Rettangolo con angoli arrotondati 14">
            <a:extLst>
              <a:ext uri="{FF2B5EF4-FFF2-40B4-BE49-F238E27FC236}">
                <a16:creationId xmlns:a16="http://schemas.microsoft.com/office/drawing/2014/main" id="{C68DB83B-D061-6C8E-D114-CB82523E1042}"/>
              </a:ext>
            </a:extLst>
          </p:cNvPr>
          <p:cNvSpPr/>
          <p:nvPr/>
        </p:nvSpPr>
        <p:spPr>
          <a:xfrm>
            <a:off x="6863941" y="4150660"/>
            <a:ext cx="2149329" cy="722374"/>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err="1"/>
              <a:t>Fail</a:t>
            </a:r>
            <a:r>
              <a:rPr lang="it-IT" dirty="0"/>
              <a:t> to </a:t>
            </a:r>
            <a:r>
              <a:rPr lang="it-IT" dirty="0" err="1"/>
              <a:t>materialize</a:t>
            </a:r>
            <a:r>
              <a:rPr lang="it-IT" dirty="0"/>
              <a:t> Data-</a:t>
            </a:r>
            <a:r>
              <a:rPr lang="it-IT" dirty="0" err="1"/>
              <a:t>Driven</a:t>
            </a:r>
            <a:r>
              <a:rPr lang="it-IT" dirty="0"/>
              <a:t> </a:t>
            </a:r>
            <a:r>
              <a:rPr lang="it-IT" dirty="0" err="1"/>
              <a:t>value</a:t>
            </a:r>
            <a:endParaRPr lang="it-IT" dirty="0"/>
          </a:p>
        </p:txBody>
      </p:sp>
      <p:sp>
        <p:nvSpPr>
          <p:cNvPr id="7" name="Ritardo 6">
            <a:extLst>
              <a:ext uri="{FF2B5EF4-FFF2-40B4-BE49-F238E27FC236}">
                <a16:creationId xmlns:a16="http://schemas.microsoft.com/office/drawing/2014/main" id="{1A8B21AC-BC1F-56ED-E0B8-8DD8E711E5CE}"/>
              </a:ext>
            </a:extLst>
          </p:cNvPr>
          <p:cNvSpPr/>
          <p:nvPr/>
        </p:nvSpPr>
        <p:spPr>
          <a:xfrm>
            <a:off x="-1345" y="0"/>
            <a:ext cx="2446089" cy="6857999"/>
          </a:xfrm>
          <a:prstGeom prst="flowChartDelay">
            <a:avLst/>
          </a:prstGeom>
          <a:gradFill flip="none" rotWithShape="1">
            <a:gsLst>
              <a:gs pos="0">
                <a:schemeClr val="accent5">
                  <a:shade val="30000"/>
                  <a:satMod val="115000"/>
                </a:schemeClr>
              </a:gs>
              <a:gs pos="50000">
                <a:schemeClr val="accent5">
                  <a:shade val="67500"/>
                  <a:satMod val="115000"/>
                </a:schemeClr>
              </a:gs>
              <a:gs pos="100000">
                <a:schemeClr val="accent5">
                  <a:shade val="100000"/>
                  <a:satMod val="115000"/>
                </a:schemeClr>
              </a:gs>
            </a:gsLst>
            <a:lin ang="8100000" scaled="1"/>
            <a:tileRect/>
          </a:gradFill>
          <a:effectLst>
            <a:innerShdw blurRad="63500" dist="50800" dir="13500000">
              <a:prstClr val="black">
                <a:alpha val="50000"/>
              </a:prstClr>
            </a:innerShdw>
          </a:effectLst>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it-IT" sz="3200" dirty="0" err="1"/>
              <a:t>Failure</a:t>
            </a:r>
            <a:r>
              <a:rPr lang="it-IT" sz="3200" dirty="0"/>
              <a:t> </a:t>
            </a:r>
            <a:r>
              <a:rPr lang="it-IT" sz="3200" dirty="0" err="1"/>
              <a:t>Symptoms</a:t>
            </a:r>
            <a:endParaRPr lang="it-IT" sz="3200" dirty="0"/>
          </a:p>
        </p:txBody>
      </p:sp>
    </p:spTree>
    <p:extLst>
      <p:ext uri="{BB962C8B-B14F-4D97-AF65-F5344CB8AC3E}">
        <p14:creationId xmlns:p14="http://schemas.microsoft.com/office/powerpoint/2010/main" val="798786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piè di pagina 1"/>
          <p:cNvSpPr>
            <a:spLocks noGrp="1"/>
          </p:cNvSpPr>
          <p:nvPr>
            <p:ph type="ftr" sz="quarter" idx="10"/>
          </p:nvPr>
        </p:nvSpPr>
        <p:spPr/>
        <p:txBody>
          <a:bodyPr/>
          <a:lstStyle/>
          <a:p>
            <a:pPr>
              <a:defRPr/>
            </a:pPr>
            <a:r>
              <a:rPr lang="it-IT" altLang="en-US" dirty="0"/>
              <a:t>17/05/2023 – Data Mesh</a:t>
            </a:r>
            <a:endParaRPr lang="en-US" altLang="en-US" dirty="0"/>
          </a:p>
        </p:txBody>
      </p:sp>
      <p:sp>
        <p:nvSpPr>
          <p:cNvPr id="3" name="Titolo 2"/>
          <p:cNvSpPr>
            <a:spLocks noGrp="1"/>
          </p:cNvSpPr>
          <p:nvPr>
            <p:ph type="ctrTitle"/>
          </p:nvPr>
        </p:nvSpPr>
        <p:spPr/>
        <p:txBody>
          <a:bodyPr/>
          <a:lstStyle/>
          <a:p>
            <a:r>
              <a:rPr lang="it-IT" dirty="0" err="1"/>
              <a:t>Operational</a:t>
            </a:r>
            <a:r>
              <a:rPr lang="it-IT" dirty="0"/>
              <a:t> vs </a:t>
            </a:r>
            <a:r>
              <a:rPr lang="it-IT" dirty="0" err="1"/>
              <a:t>Analytical</a:t>
            </a:r>
            <a:endParaRPr lang="it-IT" dirty="0"/>
          </a:p>
        </p:txBody>
      </p:sp>
      <p:pic>
        <p:nvPicPr>
          <p:cNvPr id="4" name="Immagine 3">
            <a:extLst>
              <a:ext uri="{FF2B5EF4-FFF2-40B4-BE49-F238E27FC236}">
                <a16:creationId xmlns:a16="http://schemas.microsoft.com/office/drawing/2014/main" id="{4AEBD207-CEB3-E7B9-59F5-C5147190A735}"/>
              </a:ext>
            </a:extLst>
          </p:cNvPr>
          <p:cNvPicPr>
            <a:picLocks noChangeAspect="1"/>
          </p:cNvPicPr>
          <p:nvPr/>
        </p:nvPicPr>
        <p:blipFill>
          <a:blip r:embed="rId2"/>
          <a:stretch>
            <a:fillRect/>
          </a:stretch>
        </p:blipFill>
        <p:spPr>
          <a:xfrm>
            <a:off x="446409" y="3149801"/>
            <a:ext cx="3711524" cy="1678695"/>
          </a:xfrm>
          <a:prstGeom prst="rect">
            <a:avLst/>
          </a:prstGeom>
        </p:spPr>
      </p:pic>
      <p:pic>
        <p:nvPicPr>
          <p:cNvPr id="5" name="Immagine 4">
            <a:extLst>
              <a:ext uri="{FF2B5EF4-FFF2-40B4-BE49-F238E27FC236}">
                <a16:creationId xmlns:a16="http://schemas.microsoft.com/office/drawing/2014/main" id="{7C9F6DB4-1C24-7F28-9F9A-2584A0E00E7E}"/>
              </a:ext>
            </a:extLst>
          </p:cNvPr>
          <p:cNvPicPr>
            <a:picLocks noChangeAspect="1"/>
          </p:cNvPicPr>
          <p:nvPr/>
        </p:nvPicPr>
        <p:blipFill>
          <a:blip r:embed="rId3"/>
          <a:stretch>
            <a:fillRect/>
          </a:stretch>
        </p:blipFill>
        <p:spPr>
          <a:xfrm>
            <a:off x="5690060" y="3149801"/>
            <a:ext cx="2910443" cy="1929975"/>
          </a:xfrm>
          <a:prstGeom prst="rect">
            <a:avLst/>
          </a:prstGeom>
        </p:spPr>
      </p:pic>
      <p:sp>
        <p:nvSpPr>
          <p:cNvPr id="6" name="CasellaDiTesto 5">
            <a:extLst>
              <a:ext uri="{FF2B5EF4-FFF2-40B4-BE49-F238E27FC236}">
                <a16:creationId xmlns:a16="http://schemas.microsoft.com/office/drawing/2014/main" id="{1517F1F9-AA89-936C-B956-B721A1858274}"/>
              </a:ext>
            </a:extLst>
          </p:cNvPr>
          <p:cNvSpPr txBox="1"/>
          <p:nvPr/>
        </p:nvSpPr>
        <p:spPr>
          <a:xfrm>
            <a:off x="446408" y="2384690"/>
            <a:ext cx="4266705" cy="369332"/>
          </a:xfrm>
          <a:prstGeom prst="rect">
            <a:avLst/>
          </a:prstGeom>
          <a:noFill/>
        </p:spPr>
        <p:txBody>
          <a:bodyPr wrap="square" rtlCol="0">
            <a:spAutoFit/>
          </a:bodyPr>
          <a:lstStyle/>
          <a:p>
            <a:pPr algn="ctr"/>
            <a:r>
              <a:rPr lang="it-IT" dirty="0" err="1"/>
              <a:t>Operational</a:t>
            </a:r>
            <a:endParaRPr lang="it-IT" dirty="0"/>
          </a:p>
        </p:txBody>
      </p:sp>
      <p:sp>
        <p:nvSpPr>
          <p:cNvPr id="7" name="CasellaDiTesto 6">
            <a:extLst>
              <a:ext uri="{FF2B5EF4-FFF2-40B4-BE49-F238E27FC236}">
                <a16:creationId xmlns:a16="http://schemas.microsoft.com/office/drawing/2014/main" id="{DB948D00-EA20-E0D5-4703-FAE5DF6C9C8F}"/>
              </a:ext>
            </a:extLst>
          </p:cNvPr>
          <p:cNvSpPr txBox="1"/>
          <p:nvPr/>
        </p:nvSpPr>
        <p:spPr>
          <a:xfrm>
            <a:off x="5136426" y="2384690"/>
            <a:ext cx="3852601" cy="369332"/>
          </a:xfrm>
          <a:prstGeom prst="rect">
            <a:avLst/>
          </a:prstGeom>
          <a:noFill/>
        </p:spPr>
        <p:txBody>
          <a:bodyPr wrap="square" rtlCol="0">
            <a:spAutoFit/>
          </a:bodyPr>
          <a:lstStyle/>
          <a:p>
            <a:pPr algn="ctr"/>
            <a:r>
              <a:rPr lang="it-IT" dirty="0" err="1"/>
              <a:t>Analytical</a:t>
            </a:r>
            <a:endParaRPr lang="it-IT" dirty="0"/>
          </a:p>
        </p:txBody>
      </p:sp>
      <p:sp>
        <p:nvSpPr>
          <p:cNvPr id="8" name="Elaborazione alternativa 7">
            <a:extLst>
              <a:ext uri="{FF2B5EF4-FFF2-40B4-BE49-F238E27FC236}">
                <a16:creationId xmlns:a16="http://schemas.microsoft.com/office/drawing/2014/main" id="{3D3F86DB-7006-C2E1-8C47-985CEE471A76}"/>
              </a:ext>
            </a:extLst>
          </p:cNvPr>
          <p:cNvSpPr/>
          <p:nvPr/>
        </p:nvSpPr>
        <p:spPr>
          <a:xfrm>
            <a:off x="4543506" y="3832872"/>
            <a:ext cx="168318" cy="565969"/>
          </a:xfrm>
          <a:prstGeom prst="flowChartAlternateProcess">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it-IT" dirty="0"/>
              <a:t>E</a:t>
            </a:r>
          </a:p>
        </p:txBody>
      </p:sp>
      <p:sp>
        <p:nvSpPr>
          <p:cNvPr id="9" name="Elaborazione alternativa 8">
            <a:extLst>
              <a:ext uri="{FF2B5EF4-FFF2-40B4-BE49-F238E27FC236}">
                <a16:creationId xmlns:a16="http://schemas.microsoft.com/office/drawing/2014/main" id="{3135F47F-5873-7637-6E83-67269FBF2BDB}"/>
              </a:ext>
            </a:extLst>
          </p:cNvPr>
          <p:cNvSpPr/>
          <p:nvPr/>
        </p:nvSpPr>
        <p:spPr>
          <a:xfrm>
            <a:off x="4798345" y="3832872"/>
            <a:ext cx="168318" cy="565969"/>
          </a:xfrm>
          <a:prstGeom prst="flowChartAlternateProcess">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it-IT" dirty="0"/>
              <a:t>T</a:t>
            </a:r>
          </a:p>
        </p:txBody>
      </p:sp>
      <p:sp>
        <p:nvSpPr>
          <p:cNvPr id="10" name="Elaborazione alternativa 9">
            <a:extLst>
              <a:ext uri="{FF2B5EF4-FFF2-40B4-BE49-F238E27FC236}">
                <a16:creationId xmlns:a16="http://schemas.microsoft.com/office/drawing/2014/main" id="{C0BFE25C-9E9C-ABB2-6E98-4BDEB1AE85B5}"/>
              </a:ext>
            </a:extLst>
          </p:cNvPr>
          <p:cNvSpPr/>
          <p:nvPr/>
        </p:nvSpPr>
        <p:spPr>
          <a:xfrm>
            <a:off x="5050664" y="3832872"/>
            <a:ext cx="168318" cy="565969"/>
          </a:xfrm>
          <a:prstGeom prst="flowChartAlternateProcess">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it-IT" dirty="0"/>
              <a:t>L</a:t>
            </a:r>
          </a:p>
        </p:txBody>
      </p:sp>
      <p:cxnSp>
        <p:nvCxnSpPr>
          <p:cNvPr id="11" name="Connettore 2 10">
            <a:extLst>
              <a:ext uri="{FF2B5EF4-FFF2-40B4-BE49-F238E27FC236}">
                <a16:creationId xmlns:a16="http://schemas.microsoft.com/office/drawing/2014/main" id="{25D8A2A3-ECC5-BCFB-6A90-E0F9E0F967FB}"/>
              </a:ext>
            </a:extLst>
          </p:cNvPr>
          <p:cNvCxnSpPr>
            <a:cxnSpLocks/>
          </p:cNvCxnSpPr>
          <p:nvPr/>
        </p:nvCxnSpPr>
        <p:spPr>
          <a:xfrm flipV="1">
            <a:off x="4202564" y="4117790"/>
            <a:ext cx="274320"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Connettore 2 11">
            <a:extLst>
              <a:ext uri="{FF2B5EF4-FFF2-40B4-BE49-F238E27FC236}">
                <a16:creationId xmlns:a16="http://schemas.microsoft.com/office/drawing/2014/main" id="{63E26FBD-7047-5A53-64A1-978DED807148}"/>
              </a:ext>
            </a:extLst>
          </p:cNvPr>
          <p:cNvCxnSpPr/>
          <p:nvPr/>
        </p:nvCxnSpPr>
        <p:spPr>
          <a:xfrm flipV="1">
            <a:off x="5308574" y="4117789"/>
            <a:ext cx="274320"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19689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animBg="1"/>
      <p:bldP spid="9" grpId="0" animBg="1"/>
      <p:bldP spid="1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Segnaposto piè di pagina 1"/>
          <p:cNvSpPr>
            <a:spLocks noGrp="1"/>
          </p:cNvSpPr>
          <p:nvPr>
            <p:ph type="ftr" sz="quarter" idx="10"/>
          </p:nvPr>
        </p:nvSpPr>
        <p:spPr/>
        <p:txBody>
          <a:bodyPr vert="horz" lIns="91440" tIns="45720" rIns="91440" bIns="45720" rtlCol="0" anchor="ctr">
            <a:normAutofit/>
          </a:bodyPr>
          <a:lstStyle/>
          <a:p>
            <a:pPr>
              <a:spcAft>
                <a:spcPts val="600"/>
              </a:spcAft>
              <a:defRPr/>
            </a:pPr>
            <a:r>
              <a:rPr lang="en-US" altLang="en-US" sz="1200" kern="1200">
                <a:solidFill>
                  <a:schemeClr val="tx1">
                    <a:alpha val="80000"/>
                  </a:schemeClr>
                </a:solidFill>
                <a:latin typeface="+mn-lt"/>
                <a:ea typeface="+mn-ea"/>
                <a:cs typeface="+mn-cs"/>
              </a:rPr>
              <a:t>17/05/2023 – Data Mesh</a:t>
            </a:r>
          </a:p>
        </p:txBody>
      </p:sp>
      <p:sp>
        <p:nvSpPr>
          <p:cNvPr id="3" name="Titolo 2"/>
          <p:cNvSpPr>
            <a:spLocks noGrp="1"/>
          </p:cNvSpPr>
          <p:nvPr>
            <p:ph type="ctrTitle" idx="4294967295"/>
          </p:nvPr>
        </p:nvSpPr>
        <p:spPr>
          <a:xfrm>
            <a:off x="0" y="1966913"/>
            <a:ext cx="1971675" cy="2547937"/>
          </a:xfrm>
          <a:prstGeom prst="rect">
            <a:avLst/>
          </a:prstGeom>
          <a:noFill/>
        </p:spPr>
        <p:txBody>
          <a:bodyPr vert="horz" lIns="91440" tIns="45720" rIns="91440" bIns="45720" rtlCol="0" anchor="ctr">
            <a:normAutofit/>
          </a:bodyPr>
          <a:lstStyle/>
          <a:p>
            <a:pPr algn="ctr">
              <a:lnSpc>
                <a:spcPct val="90000"/>
              </a:lnSpc>
            </a:pPr>
            <a:r>
              <a:rPr lang="en-US" sz="2400" kern="1200">
                <a:solidFill>
                  <a:srgbClr val="FFFFFF"/>
                </a:solidFill>
                <a:latin typeface="+mj-lt"/>
                <a:ea typeface="+mj-ea"/>
                <a:cs typeface="+mj-cs"/>
              </a:rPr>
              <a:t>Misintegration</a:t>
            </a:r>
          </a:p>
        </p:txBody>
      </p:sp>
      <p:pic>
        <p:nvPicPr>
          <p:cNvPr id="4" name="Immagine 3">
            <a:extLst>
              <a:ext uri="{FF2B5EF4-FFF2-40B4-BE49-F238E27FC236}">
                <a16:creationId xmlns:a16="http://schemas.microsoft.com/office/drawing/2014/main" id="{997D8C20-0854-B017-E46D-817E874B6C21}"/>
              </a:ext>
            </a:extLst>
          </p:cNvPr>
          <p:cNvPicPr>
            <a:picLocks noChangeAspect="1"/>
          </p:cNvPicPr>
          <p:nvPr/>
        </p:nvPicPr>
        <p:blipFill>
          <a:blip r:embed="rId2"/>
          <a:stretch>
            <a:fillRect/>
          </a:stretch>
        </p:blipFill>
        <p:spPr>
          <a:xfrm>
            <a:off x="2029235" y="2663709"/>
            <a:ext cx="5085525" cy="3267450"/>
          </a:xfrm>
          <a:prstGeom prst="rect">
            <a:avLst/>
          </a:prstGeom>
        </p:spPr>
      </p:pic>
      <p:sp>
        <p:nvSpPr>
          <p:cNvPr id="6" name="Ritardo 5">
            <a:extLst>
              <a:ext uri="{FF2B5EF4-FFF2-40B4-BE49-F238E27FC236}">
                <a16:creationId xmlns:a16="http://schemas.microsoft.com/office/drawing/2014/main" id="{22899667-E004-128A-EC9A-5A9DE17B009F}"/>
              </a:ext>
            </a:extLst>
          </p:cNvPr>
          <p:cNvSpPr/>
          <p:nvPr/>
        </p:nvSpPr>
        <p:spPr>
          <a:xfrm rot="5400000">
            <a:off x="3348954" y="-3348955"/>
            <a:ext cx="2446089" cy="9143999"/>
          </a:xfrm>
          <a:prstGeom prst="flowChartDelay">
            <a:avLst/>
          </a:prstGeom>
          <a:gradFill flip="none" rotWithShape="1">
            <a:gsLst>
              <a:gs pos="0">
                <a:schemeClr val="accent5">
                  <a:shade val="30000"/>
                  <a:satMod val="115000"/>
                </a:schemeClr>
              </a:gs>
              <a:gs pos="50000">
                <a:schemeClr val="accent5">
                  <a:shade val="67500"/>
                  <a:satMod val="115000"/>
                </a:schemeClr>
              </a:gs>
              <a:gs pos="100000">
                <a:schemeClr val="accent5">
                  <a:shade val="100000"/>
                  <a:satMod val="115000"/>
                </a:schemeClr>
              </a:gs>
            </a:gsLst>
            <a:lin ang="8100000" scaled="1"/>
            <a:tileRect/>
          </a:gradFill>
          <a:effectLst>
            <a:innerShdw blurRad="63500" dist="50800" dir="13500000">
              <a:prstClr val="black">
                <a:alpha val="50000"/>
              </a:prstClr>
            </a:innerShdw>
          </a:effectLst>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it-IT" sz="2800" dirty="0"/>
          </a:p>
        </p:txBody>
      </p:sp>
      <p:sp>
        <p:nvSpPr>
          <p:cNvPr id="7" name="CasellaDiTesto 6">
            <a:extLst>
              <a:ext uri="{FF2B5EF4-FFF2-40B4-BE49-F238E27FC236}">
                <a16:creationId xmlns:a16="http://schemas.microsoft.com/office/drawing/2014/main" id="{B1801A9A-DCE1-052F-1499-5376AD8420B8}"/>
              </a:ext>
            </a:extLst>
          </p:cNvPr>
          <p:cNvSpPr txBox="1"/>
          <p:nvPr/>
        </p:nvSpPr>
        <p:spPr>
          <a:xfrm>
            <a:off x="0" y="638355"/>
            <a:ext cx="9143998" cy="769441"/>
          </a:xfrm>
          <a:prstGeom prst="rect">
            <a:avLst/>
          </a:prstGeom>
          <a:noFill/>
        </p:spPr>
        <p:txBody>
          <a:bodyPr wrap="square" rtlCol="0">
            <a:spAutoFit/>
          </a:bodyPr>
          <a:lstStyle/>
          <a:p>
            <a:pPr algn="ctr"/>
            <a:r>
              <a:rPr lang="it-IT" sz="4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Misintegration</a:t>
            </a:r>
            <a:endParaRPr lang="it-IT" sz="4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8898415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p:cNvSpPr>
            <a:spLocks noGrp="1"/>
          </p:cNvSpPr>
          <p:nvPr>
            <p:ph type="ctrTitle" idx="4294967295"/>
          </p:nvPr>
        </p:nvSpPr>
        <p:spPr>
          <a:xfrm>
            <a:off x="0" y="1966913"/>
            <a:ext cx="1971675" cy="2547937"/>
          </a:xfrm>
          <a:prstGeom prst="rect">
            <a:avLst/>
          </a:prstGeom>
          <a:noFill/>
        </p:spPr>
        <p:txBody>
          <a:bodyPr vert="horz" lIns="91440" tIns="45720" rIns="91440" bIns="45720" rtlCol="0" anchor="ctr">
            <a:normAutofit/>
          </a:bodyPr>
          <a:lstStyle/>
          <a:p>
            <a:pPr algn="ctr">
              <a:lnSpc>
                <a:spcPct val="90000"/>
              </a:lnSpc>
            </a:pPr>
            <a:r>
              <a:rPr lang="en-US" sz="3100" kern="1200">
                <a:solidFill>
                  <a:srgbClr val="FFFFFF"/>
                </a:solidFill>
                <a:latin typeface="+mj-lt"/>
                <a:ea typeface="+mj-ea"/>
                <a:cs typeface="+mj-cs"/>
              </a:rPr>
              <a:t>Failure Symptoms</a:t>
            </a:r>
          </a:p>
        </p:txBody>
      </p:sp>
      <p:sp>
        <p:nvSpPr>
          <p:cNvPr id="7" name="Ritardo 6">
            <a:extLst>
              <a:ext uri="{FF2B5EF4-FFF2-40B4-BE49-F238E27FC236}">
                <a16:creationId xmlns:a16="http://schemas.microsoft.com/office/drawing/2014/main" id="{1A8B21AC-BC1F-56ED-E0B8-8DD8E711E5CE}"/>
              </a:ext>
            </a:extLst>
          </p:cNvPr>
          <p:cNvSpPr/>
          <p:nvPr/>
        </p:nvSpPr>
        <p:spPr>
          <a:xfrm>
            <a:off x="-1345" y="0"/>
            <a:ext cx="2446089" cy="6857999"/>
          </a:xfrm>
          <a:prstGeom prst="flowChartDelay">
            <a:avLst/>
          </a:prstGeom>
          <a:gradFill flip="none" rotWithShape="1">
            <a:gsLst>
              <a:gs pos="0">
                <a:schemeClr val="accent5">
                  <a:shade val="30000"/>
                  <a:satMod val="115000"/>
                </a:schemeClr>
              </a:gs>
              <a:gs pos="50000">
                <a:schemeClr val="accent5">
                  <a:shade val="67500"/>
                  <a:satMod val="115000"/>
                </a:schemeClr>
              </a:gs>
              <a:gs pos="100000">
                <a:schemeClr val="accent5">
                  <a:shade val="100000"/>
                  <a:satMod val="115000"/>
                </a:schemeClr>
              </a:gs>
            </a:gsLst>
            <a:lin ang="8100000" scaled="1"/>
            <a:tileRect/>
          </a:gradFill>
          <a:effectLst>
            <a:innerShdw blurRad="63500" dist="50800" dir="13500000">
              <a:prstClr val="black">
                <a:alpha val="50000"/>
              </a:prstClr>
            </a:innerShdw>
          </a:effectLst>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it-IT" sz="3200" dirty="0" err="1"/>
              <a:t>Centralized</a:t>
            </a:r>
            <a:endParaRPr lang="it-IT" sz="3200" dirty="0"/>
          </a:p>
          <a:p>
            <a:pPr algn="ctr"/>
            <a:r>
              <a:rPr lang="it-IT" sz="3200" dirty="0" err="1"/>
              <a:t>Monolithic</a:t>
            </a:r>
            <a:endParaRPr lang="it-IT" sz="3200" dirty="0"/>
          </a:p>
        </p:txBody>
      </p:sp>
      <p:pic>
        <p:nvPicPr>
          <p:cNvPr id="2" name="Immagine 1" descr="Immagine che contiene testo&#10;&#10;Descrizione generata automaticamente">
            <a:extLst>
              <a:ext uri="{FF2B5EF4-FFF2-40B4-BE49-F238E27FC236}">
                <a16:creationId xmlns:a16="http://schemas.microsoft.com/office/drawing/2014/main" id="{6458C5EB-9FC2-6275-E5A4-EDA6B2F1F2A2}"/>
              </a:ext>
            </a:extLst>
          </p:cNvPr>
          <p:cNvPicPr>
            <a:picLocks noChangeAspect="1"/>
          </p:cNvPicPr>
          <p:nvPr/>
        </p:nvPicPr>
        <p:blipFill>
          <a:blip r:embed="rId2"/>
          <a:stretch>
            <a:fillRect/>
          </a:stretch>
        </p:blipFill>
        <p:spPr>
          <a:xfrm>
            <a:off x="3255183" y="2432962"/>
            <a:ext cx="5085525" cy="2352055"/>
          </a:xfrm>
          <a:prstGeom prst="rect">
            <a:avLst/>
          </a:prstGeom>
        </p:spPr>
      </p:pic>
    </p:spTree>
    <p:extLst>
      <p:ext uri="{BB962C8B-B14F-4D97-AF65-F5344CB8AC3E}">
        <p14:creationId xmlns:p14="http://schemas.microsoft.com/office/powerpoint/2010/main" val="41620544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p:cNvSpPr>
            <a:spLocks noGrp="1"/>
          </p:cNvSpPr>
          <p:nvPr>
            <p:ph type="ctrTitle" idx="4294967295"/>
          </p:nvPr>
        </p:nvSpPr>
        <p:spPr>
          <a:xfrm>
            <a:off x="0" y="1966913"/>
            <a:ext cx="1971675" cy="2547937"/>
          </a:xfrm>
          <a:prstGeom prst="rect">
            <a:avLst/>
          </a:prstGeom>
          <a:noFill/>
        </p:spPr>
        <p:txBody>
          <a:bodyPr vert="horz" lIns="91440" tIns="45720" rIns="91440" bIns="45720" rtlCol="0" anchor="ctr">
            <a:normAutofit/>
          </a:bodyPr>
          <a:lstStyle/>
          <a:p>
            <a:pPr algn="ctr">
              <a:lnSpc>
                <a:spcPct val="90000"/>
              </a:lnSpc>
            </a:pPr>
            <a:r>
              <a:rPr lang="en-US" sz="3100" kern="1200">
                <a:solidFill>
                  <a:srgbClr val="FFFFFF"/>
                </a:solidFill>
                <a:latin typeface="+mj-lt"/>
                <a:ea typeface="+mj-ea"/>
                <a:cs typeface="+mj-cs"/>
              </a:rPr>
              <a:t>Failure Symptoms</a:t>
            </a:r>
          </a:p>
        </p:txBody>
      </p:sp>
      <p:sp>
        <p:nvSpPr>
          <p:cNvPr id="7" name="Ritardo 6">
            <a:extLst>
              <a:ext uri="{FF2B5EF4-FFF2-40B4-BE49-F238E27FC236}">
                <a16:creationId xmlns:a16="http://schemas.microsoft.com/office/drawing/2014/main" id="{1A8B21AC-BC1F-56ED-E0B8-8DD8E711E5CE}"/>
              </a:ext>
            </a:extLst>
          </p:cNvPr>
          <p:cNvSpPr/>
          <p:nvPr/>
        </p:nvSpPr>
        <p:spPr>
          <a:xfrm>
            <a:off x="-1345" y="0"/>
            <a:ext cx="2446089" cy="6857999"/>
          </a:xfrm>
          <a:prstGeom prst="flowChartDelay">
            <a:avLst/>
          </a:prstGeom>
          <a:gradFill flip="none" rotWithShape="1">
            <a:gsLst>
              <a:gs pos="0">
                <a:schemeClr val="accent5">
                  <a:shade val="30000"/>
                  <a:satMod val="115000"/>
                </a:schemeClr>
              </a:gs>
              <a:gs pos="50000">
                <a:schemeClr val="accent5">
                  <a:shade val="67500"/>
                  <a:satMod val="115000"/>
                </a:schemeClr>
              </a:gs>
              <a:gs pos="100000">
                <a:schemeClr val="accent5">
                  <a:shade val="100000"/>
                  <a:satMod val="115000"/>
                </a:schemeClr>
              </a:gs>
            </a:gsLst>
            <a:lin ang="8100000" scaled="1"/>
            <a:tileRect/>
          </a:gradFill>
          <a:effectLst>
            <a:innerShdw blurRad="63500" dist="50800" dir="13500000">
              <a:prstClr val="black">
                <a:alpha val="50000"/>
              </a:prstClr>
            </a:innerShdw>
          </a:effectLst>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it-IT" sz="2400" dirty="0" err="1"/>
              <a:t>Decomposition</a:t>
            </a:r>
            <a:endParaRPr lang="it-IT" sz="2400" dirty="0"/>
          </a:p>
        </p:txBody>
      </p:sp>
      <p:sp>
        <p:nvSpPr>
          <p:cNvPr id="2" name="CasellaDiTesto 1">
            <a:extLst>
              <a:ext uri="{FF2B5EF4-FFF2-40B4-BE49-F238E27FC236}">
                <a16:creationId xmlns:a16="http://schemas.microsoft.com/office/drawing/2014/main" id="{C25D6414-C519-648C-DEFD-4C5186624837}"/>
              </a:ext>
            </a:extLst>
          </p:cNvPr>
          <p:cNvSpPr txBox="1"/>
          <p:nvPr/>
        </p:nvSpPr>
        <p:spPr>
          <a:xfrm>
            <a:off x="6133437" y="4286930"/>
            <a:ext cx="2586653" cy="923330"/>
          </a:xfrm>
          <a:prstGeom prst="rect">
            <a:avLst/>
          </a:prstGeom>
          <a:noFill/>
        </p:spPr>
        <p:txBody>
          <a:bodyPr wrap="square" rtlCol="0">
            <a:spAutoFit/>
          </a:bodyPr>
          <a:lstStyle/>
          <a:p>
            <a:pPr algn="ctr"/>
            <a:r>
              <a:rPr lang="it-IT" dirty="0"/>
              <a:t>Architecture </a:t>
            </a:r>
            <a:r>
              <a:rPr lang="it-IT" dirty="0" err="1"/>
              <a:t>decomposition</a:t>
            </a:r>
            <a:r>
              <a:rPr lang="it-IT" dirty="0"/>
              <a:t> </a:t>
            </a:r>
            <a:r>
              <a:rPr lang="it-IT" dirty="0" err="1"/>
              <a:t>orthogonal</a:t>
            </a:r>
            <a:r>
              <a:rPr lang="it-IT" dirty="0"/>
              <a:t> to </a:t>
            </a:r>
            <a:r>
              <a:rPr lang="it-IT" dirty="0" err="1"/>
              <a:t>change</a:t>
            </a:r>
            <a:endParaRPr lang="it-IT" dirty="0"/>
          </a:p>
        </p:txBody>
      </p:sp>
      <p:sp>
        <p:nvSpPr>
          <p:cNvPr id="4" name="CasellaDiTesto 3">
            <a:extLst>
              <a:ext uri="{FF2B5EF4-FFF2-40B4-BE49-F238E27FC236}">
                <a16:creationId xmlns:a16="http://schemas.microsoft.com/office/drawing/2014/main" id="{C65A53A8-8530-7440-8C21-E14A6D15639C}"/>
              </a:ext>
            </a:extLst>
          </p:cNvPr>
          <p:cNvSpPr txBox="1"/>
          <p:nvPr/>
        </p:nvSpPr>
        <p:spPr>
          <a:xfrm>
            <a:off x="3246080" y="4286930"/>
            <a:ext cx="2212848" cy="923330"/>
          </a:xfrm>
          <a:prstGeom prst="rect">
            <a:avLst/>
          </a:prstGeom>
          <a:noFill/>
        </p:spPr>
        <p:txBody>
          <a:bodyPr wrap="square" rtlCol="0">
            <a:spAutoFit/>
          </a:bodyPr>
          <a:lstStyle/>
          <a:p>
            <a:pPr algn="ctr"/>
            <a:r>
              <a:rPr lang="it-IT" dirty="0"/>
              <a:t>Scale Architecture with top-</a:t>
            </a:r>
            <a:r>
              <a:rPr lang="it-IT" dirty="0" err="1"/>
              <a:t>level</a:t>
            </a:r>
            <a:r>
              <a:rPr lang="it-IT" dirty="0"/>
              <a:t> technical </a:t>
            </a:r>
            <a:r>
              <a:rPr lang="it-IT" dirty="0" err="1"/>
              <a:t>partitioning</a:t>
            </a:r>
            <a:endParaRPr lang="it-IT" dirty="0"/>
          </a:p>
        </p:txBody>
      </p:sp>
      <p:sp>
        <p:nvSpPr>
          <p:cNvPr id="5" name="Rettangolo con angoli arrotondati 4">
            <a:extLst>
              <a:ext uri="{FF2B5EF4-FFF2-40B4-BE49-F238E27FC236}">
                <a16:creationId xmlns:a16="http://schemas.microsoft.com/office/drawing/2014/main" id="{D0331527-5BC1-2A74-78F0-9EC603209456}"/>
              </a:ext>
            </a:extLst>
          </p:cNvPr>
          <p:cNvSpPr/>
          <p:nvPr/>
        </p:nvSpPr>
        <p:spPr>
          <a:xfrm>
            <a:off x="3246080" y="1235393"/>
            <a:ext cx="2212848" cy="73152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it-IT" dirty="0"/>
              <a:t>INGEST</a:t>
            </a:r>
          </a:p>
        </p:txBody>
      </p:sp>
      <p:sp>
        <p:nvSpPr>
          <p:cNvPr id="6" name="Rettangolo con angoli arrotondati 5">
            <a:extLst>
              <a:ext uri="{FF2B5EF4-FFF2-40B4-BE49-F238E27FC236}">
                <a16:creationId xmlns:a16="http://schemas.microsoft.com/office/drawing/2014/main" id="{62ECF479-2C35-AF8D-9FDC-476F3FC55A7E}"/>
              </a:ext>
            </a:extLst>
          </p:cNvPr>
          <p:cNvSpPr/>
          <p:nvPr/>
        </p:nvSpPr>
        <p:spPr>
          <a:xfrm>
            <a:off x="3246080" y="2119313"/>
            <a:ext cx="2212848" cy="73152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it-IT" dirty="0"/>
              <a:t>AGGREGATE</a:t>
            </a:r>
          </a:p>
        </p:txBody>
      </p:sp>
      <p:sp>
        <p:nvSpPr>
          <p:cNvPr id="8" name="Rettangolo con angoli arrotondati 7">
            <a:extLst>
              <a:ext uri="{FF2B5EF4-FFF2-40B4-BE49-F238E27FC236}">
                <a16:creationId xmlns:a16="http://schemas.microsoft.com/office/drawing/2014/main" id="{6D7FBE03-A4F7-80B3-5C59-E4F46108E5AF}"/>
              </a:ext>
            </a:extLst>
          </p:cNvPr>
          <p:cNvSpPr/>
          <p:nvPr/>
        </p:nvSpPr>
        <p:spPr>
          <a:xfrm>
            <a:off x="3246080" y="3003233"/>
            <a:ext cx="2212848" cy="73152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it-IT" dirty="0"/>
              <a:t>SERVE</a:t>
            </a:r>
          </a:p>
        </p:txBody>
      </p:sp>
      <p:sp>
        <p:nvSpPr>
          <p:cNvPr id="9" name="Rettangolo con angoli arrotondati 8">
            <a:extLst>
              <a:ext uri="{FF2B5EF4-FFF2-40B4-BE49-F238E27FC236}">
                <a16:creationId xmlns:a16="http://schemas.microsoft.com/office/drawing/2014/main" id="{7F7003D6-58FD-B39D-9E79-50D1FAEADD91}"/>
              </a:ext>
            </a:extLst>
          </p:cNvPr>
          <p:cNvSpPr/>
          <p:nvPr/>
        </p:nvSpPr>
        <p:spPr>
          <a:xfrm>
            <a:off x="6065282" y="1235393"/>
            <a:ext cx="2212848" cy="73152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it-IT" dirty="0"/>
              <a:t>FEATURES</a:t>
            </a:r>
          </a:p>
        </p:txBody>
      </p:sp>
      <p:sp>
        <p:nvSpPr>
          <p:cNvPr id="10" name="Rettangolo con angoli arrotondati 9">
            <a:extLst>
              <a:ext uri="{FF2B5EF4-FFF2-40B4-BE49-F238E27FC236}">
                <a16:creationId xmlns:a16="http://schemas.microsoft.com/office/drawing/2014/main" id="{765DC04F-E36D-A742-87A3-2534811EC26F}"/>
              </a:ext>
            </a:extLst>
          </p:cNvPr>
          <p:cNvSpPr/>
          <p:nvPr/>
        </p:nvSpPr>
        <p:spPr>
          <a:xfrm>
            <a:off x="6065282" y="2119313"/>
            <a:ext cx="2212848" cy="73152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it-IT" dirty="0"/>
              <a:t>CAPABILITIES</a:t>
            </a:r>
          </a:p>
        </p:txBody>
      </p:sp>
    </p:spTree>
    <p:extLst>
      <p:ext uri="{BB962C8B-B14F-4D97-AF65-F5344CB8AC3E}">
        <p14:creationId xmlns:p14="http://schemas.microsoft.com/office/powerpoint/2010/main" val="4042800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5" grpId="0" animBg="1"/>
      <p:bldP spid="6" grpId="0" animBg="1"/>
      <p:bldP spid="8" grpId="0" animBg="1"/>
      <p:bldP spid="9" grpId="0" animBg="1"/>
      <p:bldP spid="10"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p:cNvSpPr>
            <a:spLocks noGrp="1"/>
          </p:cNvSpPr>
          <p:nvPr>
            <p:ph type="ctrTitle" idx="4294967295"/>
          </p:nvPr>
        </p:nvSpPr>
        <p:spPr>
          <a:xfrm>
            <a:off x="0" y="1966913"/>
            <a:ext cx="1971675" cy="2547937"/>
          </a:xfrm>
          <a:prstGeom prst="rect">
            <a:avLst/>
          </a:prstGeom>
          <a:noFill/>
        </p:spPr>
        <p:txBody>
          <a:bodyPr vert="horz" lIns="91440" tIns="45720" rIns="91440" bIns="45720" rtlCol="0" anchor="ctr">
            <a:normAutofit/>
          </a:bodyPr>
          <a:lstStyle/>
          <a:p>
            <a:pPr algn="ctr">
              <a:lnSpc>
                <a:spcPct val="90000"/>
              </a:lnSpc>
            </a:pPr>
            <a:r>
              <a:rPr lang="en-US" sz="2400" kern="1200">
                <a:solidFill>
                  <a:srgbClr val="FFFFFF"/>
                </a:solidFill>
                <a:latin typeface="+mj-lt"/>
                <a:ea typeface="+mj-ea"/>
                <a:cs typeface="+mj-cs"/>
              </a:rPr>
              <a:t>Misintegration</a:t>
            </a:r>
          </a:p>
        </p:txBody>
      </p:sp>
      <p:sp>
        <p:nvSpPr>
          <p:cNvPr id="6" name="Ritardo 5">
            <a:extLst>
              <a:ext uri="{FF2B5EF4-FFF2-40B4-BE49-F238E27FC236}">
                <a16:creationId xmlns:a16="http://schemas.microsoft.com/office/drawing/2014/main" id="{22899667-E004-128A-EC9A-5A9DE17B009F}"/>
              </a:ext>
            </a:extLst>
          </p:cNvPr>
          <p:cNvSpPr/>
          <p:nvPr/>
        </p:nvSpPr>
        <p:spPr>
          <a:xfrm rot="5400000">
            <a:off x="3348954" y="-3348955"/>
            <a:ext cx="2446089" cy="9143999"/>
          </a:xfrm>
          <a:prstGeom prst="flowChartDelay">
            <a:avLst/>
          </a:prstGeom>
          <a:gradFill flip="none" rotWithShape="1">
            <a:gsLst>
              <a:gs pos="0">
                <a:schemeClr val="accent5">
                  <a:shade val="30000"/>
                  <a:satMod val="115000"/>
                </a:schemeClr>
              </a:gs>
              <a:gs pos="50000">
                <a:schemeClr val="accent5">
                  <a:shade val="67500"/>
                  <a:satMod val="115000"/>
                </a:schemeClr>
              </a:gs>
              <a:gs pos="100000">
                <a:schemeClr val="accent5">
                  <a:shade val="100000"/>
                  <a:satMod val="115000"/>
                </a:schemeClr>
              </a:gs>
            </a:gsLst>
            <a:lin ang="8100000" scaled="1"/>
            <a:tileRect/>
          </a:gradFill>
          <a:effectLst>
            <a:innerShdw blurRad="63500" dist="50800" dir="13500000">
              <a:prstClr val="black">
                <a:alpha val="50000"/>
              </a:prstClr>
            </a:innerShdw>
          </a:effectLst>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it-IT" sz="2800" dirty="0"/>
          </a:p>
        </p:txBody>
      </p:sp>
      <p:sp>
        <p:nvSpPr>
          <p:cNvPr id="7" name="CasellaDiTesto 6">
            <a:extLst>
              <a:ext uri="{FF2B5EF4-FFF2-40B4-BE49-F238E27FC236}">
                <a16:creationId xmlns:a16="http://schemas.microsoft.com/office/drawing/2014/main" id="{B1801A9A-DCE1-052F-1499-5376AD8420B8}"/>
              </a:ext>
            </a:extLst>
          </p:cNvPr>
          <p:cNvSpPr txBox="1"/>
          <p:nvPr/>
        </p:nvSpPr>
        <p:spPr>
          <a:xfrm>
            <a:off x="0" y="638355"/>
            <a:ext cx="9143998" cy="769441"/>
          </a:xfrm>
          <a:prstGeom prst="rect">
            <a:avLst/>
          </a:prstGeom>
          <a:noFill/>
        </p:spPr>
        <p:txBody>
          <a:bodyPr wrap="square" rtlCol="0">
            <a:spAutoFit/>
          </a:bodyPr>
          <a:lstStyle/>
          <a:p>
            <a:pPr algn="ctr"/>
            <a:r>
              <a:rPr lang="it-IT" sz="4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Hyper-specialized</a:t>
            </a:r>
            <a:r>
              <a:rPr lang="it-IT" sz="4400" dirty="0">
                <a:solidFill>
                  <a:schemeClr val="bg1"/>
                </a:solidFill>
                <a:latin typeface="Open Sans" panose="020B0606030504020204" pitchFamily="34" charset="0"/>
                <a:ea typeface="Open Sans" panose="020B0606030504020204" pitchFamily="34" charset="0"/>
                <a:cs typeface="Open Sans" panose="020B0606030504020204" pitchFamily="34" charset="0"/>
              </a:rPr>
              <a:t> silos</a:t>
            </a:r>
          </a:p>
        </p:txBody>
      </p:sp>
      <p:pic>
        <p:nvPicPr>
          <p:cNvPr id="4" name="Immagine 3">
            <a:extLst>
              <a:ext uri="{FF2B5EF4-FFF2-40B4-BE49-F238E27FC236}">
                <a16:creationId xmlns:a16="http://schemas.microsoft.com/office/drawing/2014/main" id="{5580689A-E35A-8F37-255A-041C72038C07}"/>
              </a:ext>
            </a:extLst>
          </p:cNvPr>
          <p:cNvPicPr>
            <a:picLocks noChangeAspect="1"/>
          </p:cNvPicPr>
          <p:nvPr/>
        </p:nvPicPr>
        <p:blipFill>
          <a:blip r:embed="rId2"/>
          <a:stretch>
            <a:fillRect/>
          </a:stretch>
        </p:blipFill>
        <p:spPr>
          <a:xfrm>
            <a:off x="2582949" y="2446089"/>
            <a:ext cx="3978097" cy="3728164"/>
          </a:xfrm>
          <a:prstGeom prst="rect">
            <a:avLst/>
          </a:prstGeom>
        </p:spPr>
      </p:pic>
    </p:spTree>
    <p:extLst>
      <p:ext uri="{BB962C8B-B14F-4D97-AF65-F5344CB8AC3E}">
        <p14:creationId xmlns:p14="http://schemas.microsoft.com/office/powerpoint/2010/main" val="3541330735"/>
      </p:ext>
    </p:extLst>
  </p:cSld>
  <p:clrMapOvr>
    <a:masterClrMapping/>
  </p:clrMapOvr>
</p:sld>
</file>

<file path=ppt/theme/theme1.xml><?xml version="1.0" encoding="utf-8"?>
<a:theme xmlns:a="http://schemas.openxmlformats.org/drawingml/2006/main" name="Tema I3">
  <a:themeElements>
    <a:clrScheme name="Tema di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Tema di 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i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Integral</Template>
  <TotalTime>620</TotalTime>
  <Words>644</Words>
  <Application>Microsoft Office PowerPoint</Application>
  <PresentationFormat>Presentazione su schermo (4:3)</PresentationFormat>
  <Paragraphs>177</Paragraphs>
  <Slides>38</Slides>
  <Notes>2</Notes>
  <HiddenSlides>0</HiddenSlides>
  <MMClips>0</MMClips>
  <ScaleCrop>false</ScaleCrop>
  <HeadingPairs>
    <vt:vector size="6" baseType="variant">
      <vt:variant>
        <vt:lpstr>Caratteri utilizzati</vt:lpstr>
      </vt:variant>
      <vt:variant>
        <vt:i4>10</vt:i4>
      </vt:variant>
      <vt:variant>
        <vt:lpstr>Tema</vt:lpstr>
      </vt:variant>
      <vt:variant>
        <vt:i4>1</vt:i4>
      </vt:variant>
      <vt:variant>
        <vt:lpstr>Titoli diapositive</vt:lpstr>
      </vt:variant>
      <vt:variant>
        <vt:i4>38</vt:i4>
      </vt:variant>
    </vt:vector>
  </HeadingPairs>
  <TitlesOfParts>
    <vt:vector size="49" baseType="lpstr">
      <vt:lpstr>Mangal</vt:lpstr>
      <vt:lpstr>Open Sans</vt:lpstr>
      <vt:lpstr>Cavolini</vt:lpstr>
      <vt:lpstr>Opens Sans</vt:lpstr>
      <vt:lpstr>Calibri Light</vt:lpstr>
      <vt:lpstr>Calibri</vt:lpstr>
      <vt:lpstr>Open Sans Light</vt:lpstr>
      <vt:lpstr>Arial</vt:lpstr>
      <vt:lpstr>Calibri (Corpo)</vt:lpstr>
      <vt:lpstr>Source Sans Pro</vt:lpstr>
      <vt:lpstr>Tema I3</vt:lpstr>
      <vt:lpstr>DDD anche nei Dati?</vt:lpstr>
      <vt:lpstr>All we need is Data!</vt:lpstr>
      <vt:lpstr>NewVantage Report</vt:lpstr>
      <vt:lpstr>Failure Symptoms</vt:lpstr>
      <vt:lpstr>Operational vs Analytical</vt:lpstr>
      <vt:lpstr>Misintegration</vt:lpstr>
      <vt:lpstr>Failure Symptoms</vt:lpstr>
      <vt:lpstr>Failure Symptoms</vt:lpstr>
      <vt:lpstr>Misintegration</vt:lpstr>
      <vt:lpstr>Failure Symptoms</vt:lpstr>
      <vt:lpstr>Data Mesh (Zhamak Dehghani) </vt:lpstr>
      <vt:lpstr>Presentazione standard di PowerPoint</vt:lpstr>
      <vt:lpstr>Domain-Driven Design</vt:lpstr>
      <vt:lpstr>Presentazione standard di PowerPoint</vt:lpstr>
      <vt:lpstr>CQRS + ES</vt:lpstr>
      <vt:lpstr>The Principles</vt:lpstr>
      <vt:lpstr>Presentazione standard di PowerPoint</vt:lpstr>
      <vt:lpstr>Presentazione standard di PowerPoint</vt:lpstr>
      <vt:lpstr>Presentazione standard di PowerPoint</vt:lpstr>
      <vt:lpstr>Presentazione standard di PowerPoint</vt:lpstr>
      <vt:lpstr>A Succesful Product</vt:lpstr>
      <vt:lpstr>Failure Symptoms</vt:lpstr>
      <vt:lpstr>Presentazione standard di PowerPoint</vt:lpstr>
      <vt:lpstr>Data Mesh (Zhamak Dehghani) </vt:lpstr>
      <vt:lpstr>Misintegration</vt:lpstr>
      <vt:lpstr>Misintegration</vt:lpstr>
      <vt:lpstr>Presentazione standard di PowerPoint</vt:lpstr>
      <vt:lpstr>Failure Symptoms</vt:lpstr>
      <vt:lpstr>Logical Architecture</vt:lpstr>
      <vt:lpstr>Misintegration</vt:lpstr>
      <vt:lpstr>Presentazione standard di PowerPoint</vt:lpstr>
      <vt:lpstr>Failure Symptoms</vt:lpstr>
      <vt:lpstr>Presentazione standard di PowerPoint</vt:lpstr>
      <vt:lpstr>Failure Symptoms</vt:lpstr>
      <vt:lpstr>Misintegration</vt:lpstr>
      <vt:lpstr>Failure Symptoms</vt:lpstr>
      <vt:lpstr>Misintegration</vt:lpstr>
      <vt:lpstr>About me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Chierichetti Diego (Chi)</dc:creator>
  <cp:lastModifiedBy>Acerbis Alberto</cp:lastModifiedBy>
  <cp:revision>110</cp:revision>
  <dcterms:created xsi:type="dcterms:W3CDTF">2017-02-20T14:14:58Z</dcterms:created>
  <dcterms:modified xsi:type="dcterms:W3CDTF">2023-03-29T09:16:45Z</dcterms:modified>
</cp:coreProperties>
</file>